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1" d="100"/>
          <a:sy n="111" d="100"/>
        </p:scale>
        <p:origin x="-1614" y="-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Isosceles Triangle 6"/>
          <p:cNvSpPr/>
          <p:nvPr/>
        </p:nvSpPr>
        <p:spPr>
          <a:xfrm rot="16200000">
            <a:off x="7554353" y="5254283"/>
            <a:ext cx="1892949" cy="1294228"/>
          </a:xfrm>
          <a:prstGeom prst="triangle">
            <a:avLst>
              <a:gd name="adj" fmla="val 51323"/>
            </a:avLst>
          </a:prstGeom>
          <a:gradFill flip="none" rotWithShape="1">
            <a:gsLst>
              <a:gs pos="0">
                <a:schemeClr val="accent1">
                  <a:shade val="30000"/>
                  <a:satMod val="155000"/>
                  <a:alpha val="100000"/>
                </a:schemeClr>
              </a:gs>
              <a:gs pos="60000">
                <a:schemeClr val="accent1">
                  <a:satMod val="160000"/>
                  <a:alpha val="100000"/>
                </a:schemeClr>
              </a:gs>
              <a:gs pos="100000">
                <a:schemeClr val="accent1">
                  <a:tint val="70000"/>
                  <a:satMod val="200000"/>
                  <a:alpha val="100000"/>
                </a:schemeClr>
              </a:gs>
            </a:gsLst>
            <a:lin ang="155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540544" y="776288"/>
            <a:ext cx="8062912" cy="1470025"/>
          </a:xfrm>
        </p:spPr>
        <p:txBody>
          <a:bodyPr anchor="b">
            <a:normAutofit/>
          </a:bodyPr>
          <a:lstStyle>
            <a:lvl1pPr algn="r">
              <a:defRPr sz="440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540544" y="2250280"/>
            <a:ext cx="8062912" cy="1752600"/>
          </a:xfrm>
        </p:spPr>
        <p:txBody>
          <a:bodyPr/>
          <a:lstStyle>
            <a:lvl1pPr marL="0" marR="36576" indent="0" algn="r">
              <a:spcBef>
                <a:spcPts val="0"/>
              </a:spcBef>
              <a:buNone/>
              <a:defRPr>
                <a:ln>
                  <a:solidFill>
                    <a:schemeClr val="bg2"/>
                  </a:solidFill>
                </a:ln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1371600" y="6012656"/>
            <a:ext cx="5791200" cy="365125"/>
          </a:xfrm>
        </p:spPr>
        <p:txBody>
          <a:bodyPr tIns="0" bIns="0" anchor="t"/>
          <a:lstStyle>
            <a:lvl1pPr algn="r">
              <a:defRPr sz="1000"/>
            </a:lvl1pPr>
          </a:lstStyle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1371600" y="5650704"/>
            <a:ext cx="5791200" cy="365125"/>
          </a:xfrm>
        </p:spPr>
        <p:txBody>
          <a:bodyPr tIns="0" bIns="0" anchor="b"/>
          <a:lstStyle>
            <a:lvl1pPr algn="r">
              <a:defRPr sz="1100"/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392247" y="5752307"/>
            <a:ext cx="502920" cy="365125"/>
          </a:xfrm>
        </p:spPr>
        <p:txBody>
          <a:bodyPr anchor="ctr"/>
          <a:lstStyle>
            <a:lvl1pPr algn="ctr">
              <a:defRPr sz="1300">
                <a:solidFill>
                  <a:srgbClr val="FFFFFF"/>
                </a:solidFill>
              </a:defRPr>
            </a:lvl1pPr>
          </a:lstStyle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67494"/>
            <a:ext cx="8229600" cy="1399032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82808"/>
            <a:ext cx="82296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91456" y="6480048"/>
            <a:ext cx="2133600" cy="301752"/>
          </a:xfrm>
        </p:spPr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0" y="6480969"/>
            <a:ext cx="4260056" cy="300831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ight Triangle 8"/>
          <p:cNvSpPr/>
          <p:nvPr/>
        </p:nvSpPr>
        <p:spPr>
          <a:xfrm flipV="1">
            <a:off x="7034" y="7034"/>
            <a:ext cx="9129932" cy="6836899"/>
          </a:xfrm>
          <a:prstGeom prst="rtTriangle">
            <a:avLst/>
          </a:prstGeom>
          <a:gradFill flip="none" rotWithShape="1">
            <a:gsLst>
              <a:gs pos="0">
                <a:schemeClr val="tx2">
                  <a:alpha val="10000"/>
                </a:schemeClr>
              </a:gs>
              <a:gs pos="70000">
                <a:schemeClr val="tx2">
                  <a:alpha val="8000"/>
                </a:schemeClr>
              </a:gs>
              <a:gs pos="100000">
                <a:schemeClr val="tx2">
                  <a:alpha val="1000"/>
                </a:schemeClr>
              </a:gs>
            </a:gsLst>
            <a:lin ang="80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algn="ctr" defTabSz="914400" rtl="0" eaLnBrk="1" latinLnBrk="0" hangingPunct="1"/>
            <a:endParaRPr kumimoji="0" lang="en-US" sz="1800" kern="120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Isosceles Triangle 7"/>
          <p:cNvSpPr/>
          <p:nvPr/>
        </p:nvSpPr>
        <p:spPr>
          <a:xfrm rot="5400000" flipV="1">
            <a:off x="7554353" y="309490"/>
            <a:ext cx="1892949" cy="1294228"/>
          </a:xfrm>
          <a:prstGeom prst="triangle">
            <a:avLst>
              <a:gd name="adj" fmla="val 51323"/>
            </a:avLst>
          </a:prstGeom>
          <a:gradFill flip="none" rotWithShape="1">
            <a:gsLst>
              <a:gs pos="0">
                <a:schemeClr val="accent1">
                  <a:shade val="30000"/>
                  <a:satMod val="155000"/>
                  <a:alpha val="100000"/>
                </a:schemeClr>
              </a:gs>
              <a:gs pos="60000">
                <a:schemeClr val="accent1">
                  <a:satMod val="160000"/>
                  <a:alpha val="100000"/>
                </a:schemeClr>
              </a:gs>
              <a:gs pos="100000">
                <a:schemeClr val="accent1">
                  <a:tint val="70000"/>
                  <a:satMod val="200000"/>
                  <a:alpha val="100000"/>
                </a:schemeClr>
              </a:gs>
            </a:gsLst>
            <a:lin ang="155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955632" y="6477000"/>
            <a:ext cx="2133600" cy="304800"/>
          </a:xfrm>
        </p:spPr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619376" y="6480969"/>
            <a:ext cx="4260056" cy="300831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451056" y="809624"/>
            <a:ext cx="502920" cy="300831"/>
          </a:xfrm>
        </p:spPr>
        <p:txBody>
          <a:bodyPr/>
          <a:lstStyle/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  <p:cxnSp>
        <p:nvCxnSpPr>
          <p:cNvPr id="11" name="Straight Connector 10"/>
          <p:cNvCxnSpPr/>
          <p:nvPr/>
        </p:nvCxnSpPr>
        <p:spPr>
          <a:xfrm rot="10800000">
            <a:off x="6468794" y="9381"/>
            <a:ext cx="2672861" cy="1900210"/>
          </a:xfrm>
          <a:prstGeom prst="line">
            <a:avLst/>
          </a:prstGeom>
          <a:noFill/>
          <a:ln w="6000" cap="rnd" cmpd="sng" algn="ctr">
            <a:solidFill>
              <a:schemeClr val="bg2">
                <a:tint val="50000"/>
                <a:satMod val="200000"/>
                <a:alpha val="4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 flipV="1">
            <a:off x="0" y="7034"/>
            <a:ext cx="9136966" cy="6843933"/>
          </a:xfrm>
          <a:prstGeom prst="line">
            <a:avLst/>
          </a:prstGeom>
          <a:noFill/>
          <a:ln w="5000" cap="rnd" cmpd="sng" algn="ctr">
            <a:solidFill>
              <a:schemeClr val="bg2">
                <a:tint val="55000"/>
                <a:satMod val="200000"/>
                <a:alpha val="3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271464"/>
            <a:ext cx="7239000" cy="1362075"/>
          </a:xfrm>
        </p:spPr>
        <p:txBody>
          <a:bodyPr anchor="ctr"/>
          <a:lstStyle>
            <a:lvl1pPr marL="0" algn="l">
              <a:buNone/>
              <a:defRPr sz="3600" b="1" cap="none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1000" y="1633536"/>
            <a:ext cx="3886200" cy="2286000"/>
          </a:xfrm>
        </p:spPr>
        <p:txBody>
          <a:bodyPr anchor="t"/>
          <a:lstStyle>
            <a:lvl1pPr marL="54864" indent="0" algn="l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 algn="l"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722437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722437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791456" y="6480969"/>
            <a:ext cx="2133600" cy="301752"/>
          </a:xfrm>
        </p:spPr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57200" y="6480969"/>
            <a:ext cx="4260056" cy="301752"/>
          </a:xfr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7589520" y="6480969"/>
            <a:ext cx="502920" cy="301752"/>
          </a:xfrm>
        </p:spPr>
        <p:txBody>
          <a:bodyPr/>
          <a:lstStyle/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8198" y="290732"/>
            <a:ext cx="1066800" cy="6153912"/>
          </a:xfrm>
        </p:spPr>
        <p:txBody>
          <a:bodyPr vert="vert270" anchor="b"/>
          <a:lstStyle>
            <a:lvl1pPr marL="0" algn="ctr">
              <a:defRPr sz="3300" b="1">
                <a:ln w="6350">
                  <a:solidFill>
                    <a:schemeClr val="tx1"/>
                  </a:solidFill>
                </a:ln>
                <a:solidFill>
                  <a:schemeClr val="tx1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5006" y="290732"/>
            <a:ext cx="581024" cy="3017520"/>
          </a:xfrm>
          <a:solidFill>
            <a:schemeClr val="bg1"/>
          </a:solidFill>
          <a:ln w="12700">
            <a:noFill/>
          </a:ln>
        </p:spPr>
        <p:txBody>
          <a:bodyPr vert="vert270" anchor="ctr"/>
          <a:lstStyle>
            <a:lvl1pPr marL="0" indent="0" algn="ctr">
              <a:buNone/>
              <a:defRPr sz="16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1365006" y="3427124"/>
            <a:ext cx="581024" cy="3017520"/>
          </a:xfrm>
          <a:solidFill>
            <a:schemeClr val="bg1"/>
          </a:solidFill>
          <a:ln w="12700">
            <a:noFill/>
          </a:ln>
        </p:spPr>
        <p:txBody>
          <a:bodyPr vert="vert270" anchor="ctr"/>
          <a:lstStyle>
            <a:lvl1pPr marL="0" indent="0" algn="ctr">
              <a:buNone/>
              <a:defRPr sz="16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2022230" y="290732"/>
            <a:ext cx="6858000" cy="3017520"/>
          </a:xfrm>
        </p:spPr>
        <p:txBody>
          <a:bodyPr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2022230" y="3427124"/>
            <a:ext cx="6858000" cy="301752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4791456" y="6480969"/>
            <a:ext cx="2130552" cy="301752"/>
          </a:xfrm>
        </p:spPr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57200" y="6480969"/>
            <a:ext cx="4261104" cy="301752"/>
          </a:xfr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7589520" y="6483096"/>
            <a:ext cx="502920" cy="301752"/>
          </a:xfrm>
        </p:spPr>
        <p:txBody>
          <a:bodyPr/>
          <a:lstStyle>
            <a:lvl1pPr algn="ctr">
              <a:defRPr/>
            </a:lvl1pPr>
          </a:lstStyle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4791456" y="6480969"/>
            <a:ext cx="2133600" cy="301752"/>
          </a:xfrm>
        </p:spPr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457200" y="6481890"/>
            <a:ext cx="4260056" cy="300831"/>
          </a:xfr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7589520" y="6480969"/>
            <a:ext cx="502920" cy="301752"/>
          </a:xfrm>
        </p:spPr>
        <p:txBody>
          <a:bodyPr/>
          <a:lstStyle/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9456" y="367664"/>
            <a:ext cx="914400" cy="5943600"/>
          </a:xfrm>
        </p:spPr>
        <p:txBody>
          <a:bodyPr vert="vert270" anchor="b"/>
          <a:lstStyle>
            <a:lvl1pPr marL="0" marR="18288" algn="r">
              <a:spcBef>
                <a:spcPts val="0"/>
              </a:spcBef>
              <a:buNone/>
              <a:defRPr sz="2900" b="0"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1135856" y="367664"/>
            <a:ext cx="2438400" cy="5943600"/>
          </a:xfrm>
        </p:spPr>
        <p:txBody>
          <a:bodyPr anchor="t"/>
          <a:lstStyle>
            <a:lvl1pPr marL="0" indent="0"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651250" y="320040"/>
            <a:ext cx="5276088" cy="5989320"/>
          </a:xfrm>
        </p:spPr>
        <p:txBody>
          <a:bodyPr/>
          <a:lstStyle>
            <a:lvl1pPr>
              <a:spcBef>
                <a:spcPts val="0"/>
              </a:spcBef>
              <a:defRPr sz="30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78976" y="6556248"/>
            <a:ext cx="2133600" cy="301752"/>
          </a:xfrm>
        </p:spPr>
        <p:txBody>
          <a:bodyPr/>
          <a:lstStyle>
            <a:lvl1pPr>
              <a:defRPr sz="900"/>
            </a:lvl1pPr>
          </a:lstStyle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1135856" y="6556248"/>
            <a:ext cx="5143120" cy="301752"/>
          </a:xfrm>
        </p:spPr>
        <p:txBody>
          <a:bodyPr/>
          <a:lstStyle>
            <a:lvl1pPr>
              <a:defRPr sz="9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410576" y="6556248"/>
            <a:ext cx="502920" cy="301752"/>
          </a:xfrm>
        </p:spPr>
        <p:txBody>
          <a:bodyPr/>
          <a:lstStyle>
            <a:lvl1pPr>
              <a:defRPr sz="900"/>
            </a:lvl1pPr>
          </a:lstStyle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9456" y="150896"/>
            <a:ext cx="914400" cy="6400800"/>
          </a:xfrm>
        </p:spPr>
        <p:txBody>
          <a:bodyPr vert="vert270" anchor="b"/>
          <a:lstStyle>
            <a:lvl1pPr marL="0" algn="l">
              <a:buNone/>
              <a:defRPr sz="3000" b="0"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138237" y="373966"/>
            <a:ext cx="7333488" cy="5486400"/>
          </a:xfrm>
          <a:solidFill>
            <a:schemeClr val="bg2">
              <a:shade val="50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3000" y="5867400"/>
            <a:ext cx="7333488" cy="685800"/>
          </a:xfrm>
          <a:solidFill>
            <a:schemeClr val="accent1">
              <a:alpha val="15000"/>
            </a:schemeClr>
          </a:solidFill>
          <a:ln>
            <a:solidFill>
              <a:schemeClr val="accent1"/>
            </a:solidFill>
            <a:miter lim="800000"/>
          </a:ln>
        </p:spPr>
        <p:txBody>
          <a:bodyPr/>
          <a:lstStyle>
            <a:lvl1pPr marL="0" indent="0">
              <a:spcBef>
                <a:spcPts val="0"/>
              </a:spcBef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108192" y="6556248"/>
            <a:ext cx="2103120" cy="301752"/>
          </a:xfrm>
        </p:spPr>
        <p:txBody>
          <a:bodyPr/>
          <a:lstStyle>
            <a:lvl1pPr>
              <a:defRPr sz="900"/>
            </a:lvl1pPr>
          </a:lstStyle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1170432" y="6557169"/>
            <a:ext cx="4948072" cy="301752"/>
          </a:xfrm>
        </p:spPr>
        <p:txBody>
          <a:bodyPr/>
          <a:lstStyle>
            <a:lvl1pPr>
              <a:defRPr sz="9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217192" y="6556248"/>
            <a:ext cx="365760" cy="301752"/>
          </a:xfrm>
        </p:spPr>
        <p:txBody>
          <a:bodyPr/>
          <a:lstStyle>
            <a:lvl1pPr algn="ctr">
              <a:defRPr sz="900"/>
            </a:lvl1pPr>
          </a:lstStyle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781800" y="381000"/>
            <a:ext cx="1905000" cy="5486400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381000"/>
            <a:ext cx="6248400" cy="5486400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ight Triangle 10"/>
          <p:cNvSpPr/>
          <p:nvPr/>
        </p:nvSpPr>
        <p:spPr>
          <a:xfrm>
            <a:off x="7034" y="14068"/>
            <a:ext cx="9129932" cy="6836899"/>
          </a:xfrm>
          <a:prstGeom prst="rtTriangle">
            <a:avLst/>
          </a:prstGeom>
          <a:gradFill flip="none" rotWithShape="1">
            <a:gsLst>
              <a:gs pos="0">
                <a:schemeClr val="tx2">
                  <a:alpha val="10000"/>
                </a:schemeClr>
              </a:gs>
              <a:gs pos="70000">
                <a:schemeClr val="tx2">
                  <a:alpha val="8000"/>
                </a:schemeClr>
              </a:gs>
              <a:gs pos="100000">
                <a:schemeClr val="tx2">
                  <a:alpha val="1000"/>
                </a:schemeClr>
              </a:gs>
            </a:gsLst>
            <a:lin ang="80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8" name="Straight Connector 7"/>
          <p:cNvCxnSpPr/>
          <p:nvPr/>
        </p:nvCxnSpPr>
        <p:spPr>
          <a:xfrm>
            <a:off x="0" y="7034"/>
            <a:ext cx="9136966" cy="6843933"/>
          </a:xfrm>
          <a:prstGeom prst="line">
            <a:avLst/>
          </a:prstGeom>
          <a:noFill/>
          <a:ln w="5000" cap="rnd" cmpd="sng" algn="ctr">
            <a:solidFill>
              <a:schemeClr val="bg2">
                <a:tint val="55000"/>
                <a:satMod val="200000"/>
                <a:alpha val="3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 rot="10800000" flipV="1">
            <a:off x="6468794" y="4948410"/>
            <a:ext cx="2672861" cy="1900210"/>
          </a:xfrm>
          <a:prstGeom prst="line">
            <a:avLst/>
          </a:prstGeom>
          <a:noFill/>
          <a:ln w="6000" cap="rnd" cmpd="sng" algn="ctr">
            <a:solidFill>
              <a:schemeClr val="bg2">
                <a:tint val="50000"/>
                <a:satMod val="200000"/>
                <a:alpha val="4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267494"/>
            <a:ext cx="8229600" cy="1399032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882808"/>
            <a:ext cx="8229600" cy="4572000"/>
          </a:xfrm>
          <a:prstGeom prst="rect">
            <a:avLst/>
          </a:prstGeom>
        </p:spPr>
        <p:txBody>
          <a:bodyPr vert="horz" anchor="t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4791456" y="6480969"/>
            <a:ext cx="2133600" cy="301752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 b="0">
                <a:solidFill>
                  <a:schemeClr val="tx1"/>
                </a:solidFill>
              </a:defRPr>
            </a:lvl1pPr>
          </a:lstStyle>
          <a:p>
            <a:fld id="{E8BB199F-EBF3-4E8C-8E07-E6C37248B131}" type="datetimeFigureOut">
              <a:rPr lang="en-US" smtClean="0"/>
              <a:pPr/>
              <a:t>1/3/2011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457200" y="6481890"/>
            <a:ext cx="4260056" cy="300831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7589520" y="6480969"/>
            <a:ext cx="502920" cy="301752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/>
                </a:solidFill>
              </a:defRPr>
            </a:lvl1pPr>
          </a:lstStyle>
          <a:p>
            <a:fld id="{E227BCDB-8340-482C-99FC-B41379371716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marL="484632" algn="l" rtl="0" eaLnBrk="1" latinLnBrk="0" hangingPunct="1">
        <a:spcBef>
          <a:spcPct val="0"/>
        </a:spcBef>
        <a:buNone/>
        <a:defRPr kumimoji="0" sz="4200" kern="1200">
          <a:ln w="6350">
            <a:solidFill>
              <a:schemeClr val="accent1">
                <a:shade val="43000"/>
              </a:schemeClr>
            </a:solidFill>
          </a:ln>
          <a:solidFill>
            <a:schemeClr val="accent1">
              <a:tint val="83000"/>
              <a:satMod val="150000"/>
            </a:schemeClr>
          </a:solidFill>
          <a:effectLst>
            <a:outerShdw blurRad="26000" dist="26000" dir="145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448056" indent="-384048" algn="l" rtl="0" eaLnBrk="1" latinLnBrk="0" hangingPunct="1">
        <a:spcBef>
          <a:spcPct val="20000"/>
        </a:spcBef>
        <a:buClr>
          <a:schemeClr val="accent1"/>
        </a:buClr>
        <a:buSzPct val="80000"/>
        <a:buFont typeface="Wingdings 2"/>
        <a:buChar char=""/>
        <a:defRPr kumimoji="0" sz="3000" kern="1200">
          <a:solidFill>
            <a:schemeClr val="tx1"/>
          </a:solidFill>
          <a:latin typeface="+mn-lt"/>
          <a:ea typeface="+mn-ea"/>
          <a:cs typeface="+mn-cs"/>
        </a:defRPr>
      </a:lvl1pPr>
      <a:lvl2pPr marL="822960" indent="-285750" algn="l" rtl="0" eaLnBrk="1" latinLnBrk="0" hangingPunct="1">
        <a:spcBef>
          <a:spcPct val="20000"/>
        </a:spcBef>
        <a:buClr>
          <a:schemeClr val="accent1"/>
        </a:buClr>
        <a:buSzPct val="95000"/>
        <a:buFont typeface="Verdana"/>
        <a:buChar char="›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1106424" indent="-228600" algn="l" rtl="0" eaLnBrk="1" latinLnBrk="0" hangingPunct="1">
        <a:spcBef>
          <a:spcPct val="20000"/>
        </a:spcBef>
        <a:buClr>
          <a:schemeClr val="accent1"/>
        </a:buClr>
        <a:buFont typeface="Wingdings 2"/>
        <a:buChar char="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10312" algn="l" rtl="0" eaLnBrk="1" latinLnBrk="0" hangingPunct="1">
        <a:spcBef>
          <a:spcPct val="20000"/>
        </a:spcBef>
        <a:buClr>
          <a:schemeClr val="accent1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600200" indent="-210312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5pPr>
      <a:lvl6pPr marL="1828800" indent="-210312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084832" indent="-210312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286000" indent="-182880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514600" indent="-182880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cookingupastory.com/" TargetMode="External"/><Relationship Id="rId2" Type="http://schemas.openxmlformats.org/officeDocument/2006/relationships/hyperlink" Target="http://eirikso2.com/seasons/10mm_Seasons_2008-720HD.mp4" TargetMode="Externa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://www.digital-tree.com/archives/143" TargetMode="External"/><Relationship Id="rId2" Type="http://schemas.openxmlformats.org/officeDocument/2006/relationships/hyperlink" Target="http://politicomix.blogspot.com/" TargetMode="Externa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Media Productions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Spring Semester, 2008 Discussion</a:t>
            </a:r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Overview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Aim of the class is to cover as many methods of “Producing Media” as possible that pertain to the 21</a:t>
            </a:r>
            <a:r>
              <a:rPr lang="en-US" baseline="30000" dirty="0" smtClean="0"/>
              <a:t>st</a:t>
            </a:r>
            <a:r>
              <a:rPr lang="en-US" dirty="0" smtClean="0"/>
              <a:t> century.</a:t>
            </a:r>
          </a:p>
          <a:p>
            <a:r>
              <a:rPr lang="en-US" dirty="0" smtClean="0"/>
              <a:t>The world has changed…  The average person can now reach an attentive audience of millions:</a:t>
            </a:r>
          </a:p>
          <a:p>
            <a:pPr lvl="1"/>
            <a:r>
              <a:rPr lang="en-US" dirty="0" smtClean="0">
                <a:hlinkClick r:id="rId2"/>
              </a:rPr>
              <a:t>“A Year in 40 Seconds”</a:t>
            </a:r>
            <a:endParaRPr lang="en-US" dirty="0" smtClean="0"/>
          </a:p>
          <a:p>
            <a:pPr lvl="1"/>
            <a:r>
              <a:rPr lang="en-US" dirty="0" smtClean="0">
                <a:hlinkClick r:id="rId3"/>
              </a:rPr>
              <a:t>“Cooking up a Story”</a:t>
            </a:r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Units for This Semester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Video Newsmagazine.</a:t>
            </a:r>
          </a:p>
          <a:p>
            <a:r>
              <a:rPr lang="en-US" dirty="0" smtClean="0"/>
              <a:t>Independent Film Making</a:t>
            </a:r>
          </a:p>
          <a:p>
            <a:r>
              <a:rPr lang="en-US" dirty="0" smtClean="0"/>
              <a:t>Sound Recording</a:t>
            </a:r>
          </a:p>
          <a:p>
            <a:r>
              <a:rPr lang="en-US" dirty="0" smtClean="0"/>
              <a:t>Comic Life- Digital Comics and Novellas</a:t>
            </a:r>
          </a:p>
          <a:p>
            <a:r>
              <a:rPr lang="en-US" dirty="0" smtClean="0"/>
              <a:t>Digital SLR- Photography</a:t>
            </a:r>
          </a:p>
          <a:p>
            <a:r>
              <a:rPr lang="en-US" dirty="0" smtClean="0"/>
              <a:t>Safety Productions</a:t>
            </a:r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Video Newsmagazine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Biweekly, in a “Nightly News” format.</a:t>
            </a:r>
          </a:p>
          <a:p>
            <a:r>
              <a:rPr lang="en-US" dirty="0" smtClean="0"/>
              <a:t>3-4 regular topics shown each week:</a:t>
            </a:r>
          </a:p>
          <a:p>
            <a:pPr lvl="1"/>
            <a:r>
              <a:rPr lang="en-US" dirty="0" smtClean="0"/>
              <a:t>News headlines</a:t>
            </a:r>
          </a:p>
          <a:p>
            <a:pPr lvl="1"/>
            <a:r>
              <a:rPr lang="en-US" dirty="0" smtClean="0"/>
              <a:t>Sports news</a:t>
            </a:r>
          </a:p>
          <a:p>
            <a:pPr lvl="1"/>
            <a:r>
              <a:rPr lang="en-US" dirty="0" smtClean="0"/>
              <a:t>School interview</a:t>
            </a:r>
          </a:p>
          <a:p>
            <a:pPr lvl="1"/>
            <a:r>
              <a:rPr lang="en-US" dirty="0" smtClean="0"/>
              <a:t>Closing Credits and funny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Production team of 3-4 students, responsible for all facets of production.</a:t>
            </a:r>
          </a:p>
          <a:p>
            <a:r>
              <a:rPr lang="en-US" dirty="0" smtClean="0"/>
              <a:t>Shown to school during SSR or in Commons.</a:t>
            </a:r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Independent Film Making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Individualized film making projects of the student’s choice.</a:t>
            </a:r>
          </a:p>
          <a:p>
            <a:r>
              <a:rPr lang="en-US" dirty="0" smtClean="0"/>
              <a:t>Chance for the student to be creative, make statements, pursue interests, etc.</a:t>
            </a:r>
          </a:p>
          <a:p>
            <a:r>
              <a:rPr lang="en-US" dirty="0" smtClean="0"/>
              <a:t>May be used as contributing pieces in Newsmagazine or in Sound Recording.</a:t>
            </a:r>
            <a:endParaRPr lang="en-US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Sound Recording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Recording audio or video, capable of being used for presentation on the World Wide Web or iTunes in the form of a podcast.</a:t>
            </a:r>
          </a:p>
          <a:p>
            <a:r>
              <a:rPr lang="en-US" dirty="0" smtClean="0"/>
              <a:t>Use of Audacity and Sound Forge for sound recording, special effects and mixing.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Comic Life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Fun, easy to use program on the Mac.  Takes standard photos and “comics” them, along with comic book frames, talk bubbles, etc.</a:t>
            </a:r>
          </a:p>
          <a:p>
            <a:r>
              <a:rPr lang="en-US" dirty="0" smtClean="0"/>
              <a:t>Yet another way to produce media for a wide audience.</a:t>
            </a:r>
          </a:p>
          <a:p>
            <a:r>
              <a:rPr lang="en-US" dirty="0" smtClean="0"/>
              <a:t>Comic Life on the web:  </a:t>
            </a:r>
          </a:p>
          <a:p>
            <a:pPr lvl="1"/>
            <a:r>
              <a:rPr lang="en-US" dirty="0" err="1" smtClean="0">
                <a:hlinkClick r:id="rId2"/>
              </a:rPr>
              <a:t>Politicomix</a:t>
            </a:r>
            <a:endParaRPr lang="en-US" dirty="0" smtClean="0"/>
          </a:p>
          <a:p>
            <a:pPr lvl="1"/>
            <a:r>
              <a:rPr lang="en-US" dirty="0" smtClean="0">
                <a:hlinkClick r:id="rId3"/>
              </a:rPr>
              <a:t>The Adventures of Monster Cat</a:t>
            </a:r>
            <a:endParaRPr lang="en-US" dirty="0" smtClean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Digital SLR Photography</a:t>
            </a:r>
            <a:endParaRPr lang="en-US" dirty="0"/>
          </a:p>
        </p:txBody>
      </p:sp>
      <p:pic>
        <p:nvPicPr>
          <p:cNvPr id="4" name="Content Placeholder 3" descr="digital_cameras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762000" y="1752600"/>
            <a:ext cx="6695115" cy="4572000"/>
          </a:xfrm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Digital SLR Photography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Digital Photography Basics:  Shutter Speed</a:t>
            </a:r>
            <a:r>
              <a:rPr lang="en-US" smtClean="0"/>
              <a:t>, </a:t>
            </a:r>
            <a:r>
              <a:rPr lang="en-US" smtClean="0"/>
              <a:t>Aperture</a:t>
            </a:r>
            <a:r>
              <a:rPr lang="en-US" dirty="0" smtClean="0"/>
              <a:t>, ISO.</a:t>
            </a:r>
          </a:p>
          <a:p>
            <a:r>
              <a:rPr lang="en-US" dirty="0" smtClean="0"/>
              <a:t>Macro Photography</a:t>
            </a:r>
          </a:p>
          <a:p>
            <a:r>
              <a:rPr lang="en-US" dirty="0" smtClean="0"/>
              <a:t>Photographic “Day in the Life”</a:t>
            </a:r>
            <a:endParaRPr lang="en-US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 descr="3082420904_3754e6c987_b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2362200" y="1066800"/>
            <a:ext cx="3505200" cy="4876800"/>
          </a:xfr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 descr="3100251723_4d278afdfc_b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533400" y="990600"/>
            <a:ext cx="7543800" cy="5031656"/>
          </a:xfrm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 descr="3111078105_4d7cb53854_b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752599" y="1219200"/>
            <a:ext cx="5826455" cy="3886200"/>
          </a:xfrm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 descr="3115396317_8c8c812530_o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143000" y="990600"/>
            <a:ext cx="6854573" cy="4572000"/>
          </a:xfrm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Macro Photography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Close-up photography emphasizing pattern and texture.</a:t>
            </a:r>
            <a:endParaRPr lang="en-US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 descr="magenta_flower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609600" y="685800"/>
            <a:ext cx="7564244" cy="5029200"/>
          </a:xfrm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 descr="tonerexplosion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761999" y="914400"/>
            <a:ext cx="7325665" cy="4876800"/>
          </a:xfrm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28800" y="914400"/>
            <a:ext cx="5257800" cy="525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762000"/>
            <a:ext cx="7703830" cy="533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 are we going to do this?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Groups for each unit?  </a:t>
            </a:r>
          </a:p>
          <a:p>
            <a:pPr lvl="1"/>
            <a:r>
              <a:rPr lang="en-US" dirty="0" smtClean="0"/>
              <a:t>Constant?  Changing? Random?</a:t>
            </a:r>
          </a:p>
          <a:p>
            <a:r>
              <a:rPr lang="en-US" dirty="0" smtClean="0"/>
              <a:t>Rotations:  Scheduling the length of units.</a:t>
            </a:r>
          </a:p>
          <a:p>
            <a:r>
              <a:rPr lang="en-US" dirty="0" smtClean="0"/>
              <a:t>Deadlines and Grading</a:t>
            </a:r>
          </a:p>
          <a:p>
            <a:r>
              <a:rPr lang="en-US" dirty="0" smtClean="0"/>
              <a:t>Discussion and Ideas.</a:t>
            </a: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Verve">
  <a:themeElements>
    <a:clrScheme name="Verve">
      <a:dk1>
        <a:sysClr val="windowText" lastClr="000000"/>
      </a:dk1>
      <a:lt1>
        <a:sysClr val="window" lastClr="FFFFFF"/>
      </a:lt1>
      <a:dk2>
        <a:srgbClr val="666666"/>
      </a:dk2>
      <a:lt2>
        <a:srgbClr val="D2D2D2"/>
      </a:lt2>
      <a:accent1>
        <a:srgbClr val="FF388C"/>
      </a:accent1>
      <a:accent2>
        <a:srgbClr val="E40059"/>
      </a:accent2>
      <a:accent3>
        <a:srgbClr val="9C007F"/>
      </a:accent3>
      <a:accent4>
        <a:srgbClr val="68007F"/>
      </a:accent4>
      <a:accent5>
        <a:srgbClr val="005BD3"/>
      </a:accent5>
      <a:accent6>
        <a:srgbClr val="00349E"/>
      </a:accent6>
      <a:hlink>
        <a:srgbClr val="17BBFD"/>
      </a:hlink>
      <a:folHlink>
        <a:srgbClr val="FF79C2"/>
      </a:folHlink>
    </a:clrScheme>
    <a:fontScheme name="Verve">
      <a:majorFont>
        <a:latin typeface="Century Gothic"/>
        <a:ea typeface=""/>
        <a:cs typeface=""/>
        <a:font script="Jpan" typeface="HGｺﾞｼｯｸM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Verve">
      <a:fillStyleLst>
        <a:solidFill>
          <a:schemeClr val="phClr"/>
        </a:solidFill>
        <a:gradFill rotWithShape="1">
          <a:gsLst>
            <a:gs pos="0">
              <a:schemeClr val="phClr">
                <a:tint val="10000"/>
                <a:satMod val="300000"/>
              </a:schemeClr>
            </a:gs>
            <a:gs pos="34000">
              <a:schemeClr val="phClr">
                <a:tint val="13500"/>
                <a:satMod val="250000"/>
              </a:schemeClr>
            </a:gs>
            <a:gs pos="100000">
              <a:schemeClr val="phClr">
                <a:tint val="60000"/>
                <a:satMod val="200000"/>
              </a:schemeClr>
            </a:gs>
          </a:gsLst>
          <a:path path="circle">
            <a:fillToRect l="50000" t="155000" r="50000" b="-55000"/>
          </a:path>
        </a:gradFill>
        <a:gradFill rotWithShape="1">
          <a:gsLst>
            <a:gs pos="0">
              <a:schemeClr val="phClr">
                <a:tint val="60000"/>
                <a:satMod val="160000"/>
              </a:schemeClr>
            </a:gs>
            <a:gs pos="46000">
              <a:schemeClr val="phClr">
                <a:tint val="86000"/>
                <a:satMod val="160000"/>
              </a:schemeClr>
            </a:gs>
            <a:gs pos="100000">
              <a:schemeClr val="phClr">
                <a:shade val="40000"/>
                <a:satMod val="160000"/>
              </a:schemeClr>
            </a:gs>
          </a:gsLst>
          <a:path path="circle">
            <a:fillToRect l="50000" t="155000" r="50000" b="-55000"/>
          </a:path>
        </a:gradFill>
      </a:fillStyleLst>
      <a:lnStyleLst>
        <a:ln w="9525" cap="flat" cmpd="sng" algn="ctr">
          <a:solidFill>
            <a:schemeClr val="phClr">
              <a:satMod val="12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147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38100" dir="14700000" algn="t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50800" dist="38100" dir="14700000" algn="t" rotWithShape="0">
              <a:srgbClr val="000000">
                <a:alpha val="6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3600000"/>
            </a:lightRig>
          </a:scene3d>
          <a:sp3d prstMaterial="plastic">
            <a:bevelT w="127000" h="38200" prst="relaxedInset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8000"/>
                <a:satMod val="230000"/>
              </a:schemeClr>
            </a:gs>
            <a:gs pos="60000">
              <a:schemeClr val="phClr">
                <a:shade val="92000"/>
                <a:satMod val="230000"/>
              </a:schemeClr>
            </a:gs>
            <a:gs pos="100000">
              <a:schemeClr val="phClr">
                <a:tint val="85000"/>
                <a:satMod val="400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1200"/>
                <a:satMod val="150000"/>
              </a:schemeClr>
              <a:schemeClr val="phClr">
                <a:tint val="90000"/>
                <a:satMod val="150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Verve</Template>
  <TotalTime>139</TotalTime>
  <Words>343</Words>
  <Application>Microsoft Office PowerPoint</Application>
  <PresentationFormat>On-screen Show (4:3)</PresentationFormat>
  <Paragraphs>50</Paragraphs>
  <Slides>19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Verve</vt:lpstr>
      <vt:lpstr>Media Productions</vt:lpstr>
      <vt:lpstr>Overview</vt:lpstr>
      <vt:lpstr>Units for This Semester</vt:lpstr>
      <vt:lpstr>Video Newsmagazine</vt:lpstr>
      <vt:lpstr>Independent Film Making</vt:lpstr>
      <vt:lpstr>Sound Recording</vt:lpstr>
      <vt:lpstr>Comic Life</vt:lpstr>
      <vt:lpstr>Digital SLR Photography</vt:lpstr>
      <vt:lpstr>Digital SLR Photography</vt:lpstr>
      <vt:lpstr>PowerPoint Presentation</vt:lpstr>
      <vt:lpstr>PowerPoint Presentation</vt:lpstr>
      <vt:lpstr>PowerPoint Presentation</vt:lpstr>
      <vt:lpstr>PowerPoint Presentation</vt:lpstr>
      <vt:lpstr>Macro Photography</vt:lpstr>
      <vt:lpstr>PowerPoint Presentation</vt:lpstr>
      <vt:lpstr>PowerPoint Presentation</vt:lpstr>
      <vt:lpstr>PowerPoint Presentation</vt:lpstr>
      <vt:lpstr>PowerPoint Presentation</vt:lpstr>
      <vt:lpstr>How are we going to do this?</vt:lpstr>
    </vt:vector>
  </TitlesOfParts>
  <Company>Weldre9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Media Productions</dc:title>
  <dc:creator>pburkhard</dc:creator>
  <cp:lastModifiedBy>Paul Burkhard</cp:lastModifiedBy>
  <cp:revision>15</cp:revision>
  <dcterms:created xsi:type="dcterms:W3CDTF">2009-01-06T17:21:11Z</dcterms:created>
  <dcterms:modified xsi:type="dcterms:W3CDTF">2011-01-03T19:26:30Z</dcterms:modified>
</cp:coreProperties>
</file>