
<file path=[Content_Types].xml><?xml version="1.0" encoding="utf-8"?>
<Types xmlns="http://schemas.openxmlformats.org/package/2006/content-types">
  <Default Extension="bin" ContentType="image/png"/>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9" r:id="rId4"/>
  </p:sldMasterIdLst>
  <p:notesMasterIdLst>
    <p:notesMasterId r:id="rId18"/>
  </p:notesMasterIdLst>
  <p:handoutMasterIdLst>
    <p:handoutMasterId r:id="rId19"/>
  </p:handoutMasterIdLst>
  <p:sldIdLst>
    <p:sldId id="355" r:id="rId5"/>
    <p:sldId id="363" r:id="rId6"/>
    <p:sldId id="400" r:id="rId7"/>
    <p:sldId id="415" r:id="rId8"/>
    <p:sldId id="416" r:id="rId9"/>
    <p:sldId id="1393" r:id="rId10"/>
    <p:sldId id="420" r:id="rId11"/>
    <p:sldId id="1383" r:id="rId12"/>
    <p:sldId id="419" r:id="rId13"/>
    <p:sldId id="417" r:id="rId14"/>
    <p:sldId id="1385" r:id="rId15"/>
    <p:sldId id="358" r:id="rId16"/>
    <p:sldId id="1394" r:id="rId17"/>
  </p:sldIdLst>
  <p:sldSz cx="9144000" cy="6858000" type="screen4x3"/>
  <p:notesSz cx="6985000" cy="9283700"/>
  <p:defaultTextStyle>
    <a:defPPr>
      <a:defRPr lang="en-US"/>
    </a:defPPr>
    <a:lvl1pPr algn="l" rtl="0" fontAlgn="base">
      <a:spcBef>
        <a:spcPct val="0"/>
      </a:spcBef>
      <a:spcAft>
        <a:spcPct val="0"/>
      </a:spcAft>
      <a:defRPr sz="2400" kern="1200">
        <a:solidFill>
          <a:schemeClr val="tx1"/>
        </a:solidFill>
        <a:latin typeface="Times" pitchFamily="96" charset="0"/>
        <a:ea typeface="ＭＳ Ｐゴシック" pitchFamily="96" charset="-128"/>
        <a:cs typeface="ＭＳ Ｐゴシック" pitchFamily="96" charset="-128"/>
      </a:defRPr>
    </a:lvl1pPr>
    <a:lvl2pPr marL="457200" algn="l" rtl="0" fontAlgn="base">
      <a:spcBef>
        <a:spcPct val="0"/>
      </a:spcBef>
      <a:spcAft>
        <a:spcPct val="0"/>
      </a:spcAft>
      <a:defRPr sz="2400" kern="1200">
        <a:solidFill>
          <a:schemeClr val="tx1"/>
        </a:solidFill>
        <a:latin typeface="Times" pitchFamily="96" charset="0"/>
        <a:ea typeface="ＭＳ Ｐゴシック" pitchFamily="96" charset="-128"/>
        <a:cs typeface="ＭＳ Ｐゴシック" pitchFamily="96" charset="-128"/>
      </a:defRPr>
    </a:lvl2pPr>
    <a:lvl3pPr marL="914400" algn="l" rtl="0" fontAlgn="base">
      <a:spcBef>
        <a:spcPct val="0"/>
      </a:spcBef>
      <a:spcAft>
        <a:spcPct val="0"/>
      </a:spcAft>
      <a:defRPr sz="2400" kern="1200">
        <a:solidFill>
          <a:schemeClr val="tx1"/>
        </a:solidFill>
        <a:latin typeface="Times" pitchFamily="96" charset="0"/>
        <a:ea typeface="ＭＳ Ｐゴシック" pitchFamily="96" charset="-128"/>
        <a:cs typeface="ＭＳ Ｐゴシック" pitchFamily="96" charset="-128"/>
      </a:defRPr>
    </a:lvl3pPr>
    <a:lvl4pPr marL="1371600" algn="l" rtl="0" fontAlgn="base">
      <a:spcBef>
        <a:spcPct val="0"/>
      </a:spcBef>
      <a:spcAft>
        <a:spcPct val="0"/>
      </a:spcAft>
      <a:defRPr sz="2400" kern="1200">
        <a:solidFill>
          <a:schemeClr val="tx1"/>
        </a:solidFill>
        <a:latin typeface="Times" pitchFamily="96" charset="0"/>
        <a:ea typeface="ＭＳ Ｐゴシック" pitchFamily="96" charset="-128"/>
        <a:cs typeface="ＭＳ Ｐゴシック" pitchFamily="96" charset="-128"/>
      </a:defRPr>
    </a:lvl4pPr>
    <a:lvl5pPr marL="1828800" algn="l" rtl="0" fontAlgn="base">
      <a:spcBef>
        <a:spcPct val="0"/>
      </a:spcBef>
      <a:spcAft>
        <a:spcPct val="0"/>
      </a:spcAft>
      <a:defRPr sz="2400" kern="1200">
        <a:solidFill>
          <a:schemeClr val="tx1"/>
        </a:solidFill>
        <a:latin typeface="Times" pitchFamily="96" charset="0"/>
        <a:ea typeface="ＭＳ Ｐゴシック" pitchFamily="96" charset="-128"/>
        <a:cs typeface="ＭＳ Ｐゴシック" pitchFamily="96" charset="-128"/>
      </a:defRPr>
    </a:lvl5pPr>
    <a:lvl6pPr marL="2286000" algn="l" defTabSz="457200" rtl="0" eaLnBrk="1" latinLnBrk="0" hangingPunct="1">
      <a:defRPr sz="2400" kern="1200">
        <a:solidFill>
          <a:schemeClr val="tx1"/>
        </a:solidFill>
        <a:latin typeface="Times" pitchFamily="96" charset="0"/>
        <a:ea typeface="ＭＳ Ｐゴシック" pitchFamily="96" charset="-128"/>
        <a:cs typeface="ＭＳ Ｐゴシック" pitchFamily="96" charset="-128"/>
      </a:defRPr>
    </a:lvl6pPr>
    <a:lvl7pPr marL="2743200" algn="l" defTabSz="457200" rtl="0" eaLnBrk="1" latinLnBrk="0" hangingPunct="1">
      <a:defRPr sz="2400" kern="1200">
        <a:solidFill>
          <a:schemeClr val="tx1"/>
        </a:solidFill>
        <a:latin typeface="Times" pitchFamily="96" charset="0"/>
        <a:ea typeface="ＭＳ Ｐゴシック" pitchFamily="96" charset="-128"/>
        <a:cs typeface="ＭＳ Ｐゴシック" pitchFamily="96" charset="-128"/>
      </a:defRPr>
    </a:lvl7pPr>
    <a:lvl8pPr marL="3200400" algn="l" defTabSz="457200" rtl="0" eaLnBrk="1" latinLnBrk="0" hangingPunct="1">
      <a:defRPr sz="2400" kern="1200">
        <a:solidFill>
          <a:schemeClr val="tx1"/>
        </a:solidFill>
        <a:latin typeface="Times" pitchFamily="96" charset="0"/>
        <a:ea typeface="ＭＳ Ｐゴシック" pitchFamily="96" charset="-128"/>
        <a:cs typeface="ＭＳ Ｐゴシック" pitchFamily="96" charset="-128"/>
      </a:defRPr>
    </a:lvl8pPr>
    <a:lvl9pPr marL="3657600" algn="l" defTabSz="457200" rtl="0" eaLnBrk="1" latinLnBrk="0" hangingPunct="1">
      <a:defRPr sz="2400" kern="1200">
        <a:solidFill>
          <a:schemeClr val="tx1"/>
        </a:solidFill>
        <a:latin typeface="Times" pitchFamily="96" charset="0"/>
        <a:ea typeface="ＭＳ Ｐゴシック" pitchFamily="96" charset="-128"/>
        <a:cs typeface="ＭＳ Ｐゴシック" pitchFamily="96" charset="-128"/>
      </a:defRPr>
    </a:lvl9pPr>
  </p:defaultTextStyle>
  <p:extLst>
    <p:ext uri="{EFAFB233-063F-42B5-8137-9DF3F51BA10A}">
      <p15:sldGuideLst xmlns:p15="http://schemas.microsoft.com/office/powerpoint/2012/main">
        <p15:guide id="1" orient="horz" pos="4152" userDrawn="1">
          <p15:clr>
            <a:srgbClr val="A4A3A4"/>
          </p15:clr>
        </p15:guide>
        <p15:guide id="2" pos="288">
          <p15:clr>
            <a:srgbClr val="A4A3A4"/>
          </p15:clr>
        </p15:guide>
        <p15:guide id="3" orient="horz" pos="984" userDrawn="1">
          <p15:clr>
            <a:srgbClr val="A4A3A4"/>
          </p15:clr>
        </p15:guide>
        <p15:guide id="4" orient="horz" pos="1320" userDrawn="1">
          <p15:clr>
            <a:srgbClr val="A4A3A4"/>
          </p15:clr>
        </p15:guide>
        <p15:guide id="5" orient="horz" pos="1488" userDrawn="1">
          <p15:clr>
            <a:srgbClr val="A4A3A4"/>
          </p15:clr>
        </p15:guide>
        <p15:guide id="6" pos="2712" userDrawn="1">
          <p15:clr>
            <a:srgbClr val="A4A3A4"/>
          </p15:clr>
        </p15:guide>
      </p15:sldGuideLst>
    </p:ext>
    <p:ext uri="{2D200454-40CA-4A62-9FC3-DE9A4176ACB9}">
      <p15:notesGuideLst xmlns:p15="http://schemas.microsoft.com/office/powerpoint/2012/main">
        <p15:guide id="1" orient="horz" pos="2924">
          <p15:clr>
            <a:srgbClr val="A4A3A4"/>
          </p15:clr>
        </p15:guide>
        <p15:guide id="2" pos="220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garet Pierson" initials="MP" lastIdx="11"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282E"/>
    <a:srgbClr val="A4BCC2"/>
    <a:srgbClr val="425563"/>
    <a:srgbClr val="A2AAAD"/>
    <a:srgbClr val="3B4E5A"/>
    <a:srgbClr val="9CA4A7"/>
    <a:srgbClr val="EDEAAD"/>
    <a:srgbClr val="009BA7"/>
    <a:srgbClr val="EFAC14"/>
    <a:srgbClr val="D263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81" autoAdjust="0"/>
    <p:restoredTop sz="80755" autoAdjust="0"/>
  </p:normalViewPr>
  <p:slideViewPr>
    <p:cSldViewPr snapToGrid="0">
      <p:cViewPr varScale="1">
        <p:scale>
          <a:sx n="110" d="100"/>
          <a:sy n="110" d="100"/>
        </p:scale>
        <p:origin x="1746" y="120"/>
      </p:cViewPr>
      <p:guideLst>
        <p:guide orient="horz" pos="4152"/>
        <p:guide pos="288"/>
        <p:guide orient="horz" pos="984"/>
        <p:guide orient="horz" pos="1320"/>
        <p:guide orient="horz" pos="1488"/>
        <p:guide pos="2712"/>
      </p:guideLst>
    </p:cSldViewPr>
  </p:slid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47" d="100"/>
          <a:sy n="47" d="100"/>
        </p:scale>
        <p:origin x="2764" y="48"/>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EE0791-623C-4A2C-9879-77480FAD04B9}"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02EF8129-70AA-46B6-93D4-AFB198E3D432}">
      <dgm:prSet phldrT="[Text]" custT="1"/>
      <dgm:spPr>
        <a:ln>
          <a:noFill/>
        </a:ln>
      </dgm:spPr>
      <dgm:t>
        <a:bodyPr/>
        <a:lstStyle/>
        <a:p>
          <a:r>
            <a:rPr lang="en-US" sz="2400" b="1" dirty="0"/>
            <a:t>Employee Life</a:t>
          </a:r>
        </a:p>
      </dgm:t>
    </dgm:pt>
    <dgm:pt modelId="{562A9140-74D6-4355-92F6-1458453C4F89}" type="parTrans" cxnId="{B2709864-819D-4FED-9EFB-65E0D6A1A210}">
      <dgm:prSet/>
      <dgm:spPr/>
      <dgm:t>
        <a:bodyPr/>
        <a:lstStyle/>
        <a:p>
          <a:endParaRPr lang="en-US"/>
        </a:p>
      </dgm:t>
    </dgm:pt>
    <dgm:pt modelId="{1EC27797-B079-4FAA-B8C1-0AF91C3AA70C}" type="sibTrans" cxnId="{B2709864-819D-4FED-9EFB-65E0D6A1A210}">
      <dgm:prSet/>
      <dgm:spPr/>
      <dgm:t>
        <a:bodyPr/>
        <a:lstStyle/>
        <a:p>
          <a:endParaRPr lang="en-US"/>
        </a:p>
      </dgm:t>
    </dgm:pt>
    <dgm:pt modelId="{341E8B11-81AE-488A-8F4A-F5493F253131}">
      <dgm:prSet phldrT="[Text]" custT="1"/>
      <dgm:spPr>
        <a:solidFill>
          <a:srgbClr val="A4BCC2">
            <a:alpha val="30000"/>
          </a:srgbClr>
        </a:solidFill>
        <a:ln>
          <a:solidFill>
            <a:srgbClr val="3B4E5A">
              <a:alpha val="90000"/>
            </a:srgbClr>
          </a:solidFill>
        </a:ln>
      </dgm:spPr>
      <dgm:t>
        <a:bodyPr/>
        <a:lstStyle/>
        <a:p>
          <a:r>
            <a:rPr lang="en-US" sz="1600" dirty="0"/>
            <a:t>Current Insureds can increase current coverage by </a:t>
          </a:r>
          <a:r>
            <a:rPr lang="en-US" sz="1600" b="1" dirty="0">
              <a:solidFill>
                <a:srgbClr val="D2282E"/>
              </a:solidFill>
            </a:rPr>
            <a:t>$50,000</a:t>
          </a:r>
        </a:p>
      </dgm:t>
    </dgm:pt>
    <dgm:pt modelId="{41E1E2DE-29D6-4F91-BCB3-8368A556FA58}" type="parTrans" cxnId="{904336AC-2946-4476-9FFC-489CFC8434B1}">
      <dgm:prSet/>
      <dgm:spPr>
        <a:solidFill>
          <a:srgbClr val="009BA7"/>
        </a:solidFill>
      </dgm:spPr>
      <dgm:t>
        <a:bodyPr/>
        <a:lstStyle/>
        <a:p>
          <a:endParaRPr lang="en-US"/>
        </a:p>
      </dgm:t>
    </dgm:pt>
    <dgm:pt modelId="{037CEBFC-640E-475F-BE4A-7FE885FF9600}" type="sibTrans" cxnId="{904336AC-2946-4476-9FFC-489CFC8434B1}">
      <dgm:prSet/>
      <dgm:spPr>
        <a:solidFill>
          <a:srgbClr val="009BA7"/>
        </a:solidFill>
      </dgm:spPr>
      <dgm:t>
        <a:bodyPr/>
        <a:lstStyle/>
        <a:p>
          <a:endParaRPr lang="en-US"/>
        </a:p>
      </dgm:t>
    </dgm:pt>
    <dgm:pt modelId="{18E6ABAA-66E0-4DED-A4A6-0C1B8A30ADF5}">
      <dgm:prSet phldrT="[Text]" custT="1"/>
      <dgm:spPr>
        <a:solidFill>
          <a:srgbClr val="A4BCC2">
            <a:alpha val="30000"/>
          </a:srgbClr>
        </a:solidFill>
        <a:ln>
          <a:solidFill>
            <a:srgbClr val="3B4E5A">
              <a:alpha val="90000"/>
            </a:srgbClr>
          </a:solidFill>
        </a:ln>
      </dgm:spPr>
      <dgm:t>
        <a:bodyPr/>
        <a:lstStyle/>
        <a:p>
          <a:r>
            <a:rPr lang="en-US" sz="1600" b="0" dirty="0"/>
            <a:t>Not to exceed </a:t>
          </a:r>
          <a:r>
            <a:rPr lang="en-US" sz="1600" b="1" dirty="0"/>
            <a:t>$150,000 </a:t>
          </a:r>
          <a:r>
            <a:rPr lang="en-US" sz="1600" b="0" dirty="0"/>
            <a:t>of total coverage for under 65*</a:t>
          </a:r>
          <a:endParaRPr lang="en-US" sz="1600" b="1" dirty="0"/>
        </a:p>
      </dgm:t>
    </dgm:pt>
    <dgm:pt modelId="{FCEE0A3E-A237-4859-A7E8-FBFD93392DE4}" type="parTrans" cxnId="{5C1FB334-649B-4F0C-8FEA-A5C84AD444DB}">
      <dgm:prSet/>
      <dgm:spPr/>
      <dgm:t>
        <a:bodyPr/>
        <a:lstStyle/>
        <a:p>
          <a:endParaRPr lang="en-US"/>
        </a:p>
      </dgm:t>
    </dgm:pt>
    <dgm:pt modelId="{88B2D0B5-F53E-45AF-AD12-6B066E123879}" type="sibTrans" cxnId="{5C1FB334-649B-4F0C-8FEA-A5C84AD444DB}">
      <dgm:prSet/>
      <dgm:spPr/>
      <dgm:t>
        <a:bodyPr/>
        <a:lstStyle/>
        <a:p>
          <a:endParaRPr lang="en-US"/>
        </a:p>
      </dgm:t>
    </dgm:pt>
    <dgm:pt modelId="{FC42E866-EBA0-40C6-ACCC-9DCA552F845D}">
      <dgm:prSet phldrT="[Text]" custT="1"/>
      <dgm:spPr>
        <a:solidFill>
          <a:srgbClr val="A4BCC2"/>
        </a:solidFill>
        <a:ln>
          <a:noFill/>
        </a:ln>
      </dgm:spPr>
      <dgm:t>
        <a:bodyPr/>
        <a:lstStyle/>
        <a:p>
          <a:r>
            <a:rPr lang="en-US" sz="2400" b="1" dirty="0"/>
            <a:t>Child Life</a:t>
          </a:r>
        </a:p>
      </dgm:t>
    </dgm:pt>
    <dgm:pt modelId="{5889617D-6E4B-45E7-9A47-696AC4A94BBF}" type="parTrans" cxnId="{5F72E064-8437-4FD4-846E-4678C1632B24}">
      <dgm:prSet/>
      <dgm:spPr/>
      <dgm:t>
        <a:bodyPr/>
        <a:lstStyle/>
        <a:p>
          <a:endParaRPr lang="en-US"/>
        </a:p>
      </dgm:t>
    </dgm:pt>
    <dgm:pt modelId="{9694B313-B7E1-4FD4-95B9-362C15BD0C25}" type="sibTrans" cxnId="{5F72E064-8437-4FD4-846E-4678C1632B24}">
      <dgm:prSet/>
      <dgm:spPr/>
      <dgm:t>
        <a:bodyPr/>
        <a:lstStyle/>
        <a:p>
          <a:endParaRPr lang="en-US"/>
        </a:p>
      </dgm:t>
    </dgm:pt>
    <dgm:pt modelId="{95E6E454-CEA4-499E-8380-5DC384354219}">
      <dgm:prSet phldrT="[Text]" custT="1"/>
      <dgm:spPr>
        <a:solidFill>
          <a:srgbClr val="A4BCC2">
            <a:alpha val="30000"/>
          </a:srgbClr>
        </a:solidFill>
        <a:ln>
          <a:solidFill>
            <a:srgbClr val="A4BCC2"/>
          </a:solidFill>
        </a:ln>
      </dgm:spPr>
      <dgm:t>
        <a:bodyPr/>
        <a:lstStyle/>
        <a:p>
          <a:r>
            <a:rPr lang="en-US" sz="1600" b="0" dirty="0"/>
            <a:t>Elect or increase up to </a:t>
          </a:r>
          <a:r>
            <a:rPr lang="en-US" sz="1600" b="1" dirty="0">
              <a:solidFill>
                <a:srgbClr val="D2282E"/>
              </a:solidFill>
            </a:rPr>
            <a:t>$20,000</a:t>
          </a:r>
        </a:p>
      </dgm:t>
    </dgm:pt>
    <dgm:pt modelId="{B6B6A67E-A28C-4646-8D83-0F5C960166DD}" type="parTrans" cxnId="{4E8089EB-0AD2-4915-A2E7-CAEFC3004D9B}">
      <dgm:prSet/>
      <dgm:spPr>
        <a:solidFill>
          <a:srgbClr val="F5BD47"/>
        </a:solidFill>
      </dgm:spPr>
      <dgm:t>
        <a:bodyPr/>
        <a:lstStyle/>
        <a:p>
          <a:endParaRPr lang="en-US"/>
        </a:p>
      </dgm:t>
    </dgm:pt>
    <dgm:pt modelId="{A0E8E425-70E5-4D19-A71B-C360A38F1BF0}" type="sibTrans" cxnId="{4E8089EB-0AD2-4915-A2E7-CAEFC3004D9B}">
      <dgm:prSet/>
      <dgm:spPr>
        <a:solidFill>
          <a:srgbClr val="F5BD47"/>
        </a:solidFill>
      </dgm:spPr>
      <dgm:t>
        <a:bodyPr/>
        <a:lstStyle/>
        <a:p>
          <a:endParaRPr lang="en-US"/>
        </a:p>
      </dgm:t>
    </dgm:pt>
    <dgm:pt modelId="{11289C75-C842-4083-B94E-68C592581D3F}">
      <dgm:prSet phldrT="[Text]" custT="1"/>
      <dgm:spPr>
        <a:solidFill>
          <a:srgbClr val="A4BCC2">
            <a:alpha val="30000"/>
          </a:srgbClr>
        </a:solidFill>
        <a:ln>
          <a:solidFill>
            <a:srgbClr val="A4BCC2"/>
          </a:solidFill>
        </a:ln>
      </dgm:spPr>
      <dgm:t>
        <a:bodyPr/>
        <a:lstStyle/>
        <a:p>
          <a:r>
            <a:rPr lang="en-US" sz="1600" b="0" dirty="0"/>
            <a:t>One premium, insures all children live birth to age 26</a:t>
          </a:r>
          <a:endParaRPr lang="en-US" sz="1600" b="1" dirty="0"/>
        </a:p>
      </dgm:t>
    </dgm:pt>
    <dgm:pt modelId="{350E5633-73DC-4F90-A012-65EB270C66A7}" type="parTrans" cxnId="{63B33DD7-3D9E-4FE1-8375-E9AAB47963F4}">
      <dgm:prSet/>
      <dgm:spPr/>
      <dgm:t>
        <a:bodyPr/>
        <a:lstStyle/>
        <a:p>
          <a:endParaRPr lang="en-US"/>
        </a:p>
      </dgm:t>
    </dgm:pt>
    <dgm:pt modelId="{E243BA6E-521C-454A-B212-D56C3B06EA06}" type="sibTrans" cxnId="{63B33DD7-3D9E-4FE1-8375-E9AAB47963F4}">
      <dgm:prSet/>
      <dgm:spPr/>
      <dgm:t>
        <a:bodyPr/>
        <a:lstStyle/>
        <a:p>
          <a:endParaRPr lang="en-US"/>
        </a:p>
      </dgm:t>
    </dgm:pt>
    <dgm:pt modelId="{E06D4658-5D5F-4C8C-988F-FB1267364931}" type="pres">
      <dgm:prSet presAssocID="{30EE0791-623C-4A2C-9879-77480FAD04B9}" presName="Name0" presStyleCnt="0">
        <dgm:presLayoutVars>
          <dgm:chPref val="3"/>
          <dgm:dir/>
          <dgm:animLvl val="lvl"/>
          <dgm:resizeHandles/>
        </dgm:presLayoutVars>
      </dgm:prSet>
      <dgm:spPr/>
    </dgm:pt>
    <dgm:pt modelId="{36D611CA-9750-44E3-B3D1-05F2643AD217}" type="pres">
      <dgm:prSet presAssocID="{02EF8129-70AA-46B6-93D4-AFB198E3D432}" presName="horFlow" presStyleCnt="0"/>
      <dgm:spPr/>
    </dgm:pt>
    <dgm:pt modelId="{020DF3DB-58CF-493B-B3A6-8EFBB1C7ED5D}" type="pres">
      <dgm:prSet presAssocID="{02EF8129-70AA-46B6-93D4-AFB198E3D432}" presName="bigChev" presStyleLbl="node1" presStyleIdx="0" presStyleCnt="2" custScaleX="117680"/>
      <dgm:spPr/>
    </dgm:pt>
    <dgm:pt modelId="{7FC7F764-F3A7-4C3E-8041-F69038B4FA82}" type="pres">
      <dgm:prSet presAssocID="{41E1E2DE-29D6-4F91-BCB3-8368A556FA58}" presName="parTrans" presStyleCnt="0"/>
      <dgm:spPr/>
    </dgm:pt>
    <dgm:pt modelId="{1337C1D6-233E-42A9-85B0-764D0C0406DB}" type="pres">
      <dgm:prSet presAssocID="{341E8B11-81AE-488A-8F4A-F5493F253131}" presName="node" presStyleLbl="alignAccFollowNode1" presStyleIdx="0" presStyleCnt="4" custScaleX="149064">
        <dgm:presLayoutVars>
          <dgm:bulletEnabled val="1"/>
        </dgm:presLayoutVars>
      </dgm:prSet>
      <dgm:spPr/>
    </dgm:pt>
    <dgm:pt modelId="{59C4F701-FC8E-4CFE-99A5-F5A28F9DBC9F}" type="pres">
      <dgm:prSet presAssocID="{037CEBFC-640E-475F-BE4A-7FE885FF9600}" presName="sibTrans" presStyleCnt="0"/>
      <dgm:spPr/>
    </dgm:pt>
    <dgm:pt modelId="{C488855A-556C-4154-8FC5-21E793BE694E}" type="pres">
      <dgm:prSet presAssocID="{18E6ABAA-66E0-4DED-A4A6-0C1B8A30ADF5}" presName="node" presStyleLbl="alignAccFollowNode1" presStyleIdx="1" presStyleCnt="4" custScaleX="149064">
        <dgm:presLayoutVars>
          <dgm:bulletEnabled val="1"/>
        </dgm:presLayoutVars>
      </dgm:prSet>
      <dgm:spPr/>
    </dgm:pt>
    <dgm:pt modelId="{6003DA5E-7E37-4B40-8CF4-EB5CFC18EDB3}" type="pres">
      <dgm:prSet presAssocID="{02EF8129-70AA-46B6-93D4-AFB198E3D432}" presName="vSp" presStyleCnt="0"/>
      <dgm:spPr/>
    </dgm:pt>
    <dgm:pt modelId="{7F9A6F4B-DA5D-4FA1-9B39-90367E640E12}" type="pres">
      <dgm:prSet presAssocID="{FC42E866-EBA0-40C6-ACCC-9DCA552F845D}" presName="horFlow" presStyleCnt="0"/>
      <dgm:spPr/>
    </dgm:pt>
    <dgm:pt modelId="{2268F6B0-90CC-48B3-9BA0-C71DDA157FAC}" type="pres">
      <dgm:prSet presAssocID="{FC42E866-EBA0-40C6-ACCC-9DCA552F845D}" presName="bigChev" presStyleLbl="node1" presStyleIdx="1" presStyleCnt="2" custScaleX="117680"/>
      <dgm:spPr/>
    </dgm:pt>
    <dgm:pt modelId="{AED917FD-FC4D-477E-86BD-AD4E8DCD5B18}" type="pres">
      <dgm:prSet presAssocID="{B6B6A67E-A28C-4646-8D83-0F5C960166DD}" presName="parTrans" presStyleCnt="0"/>
      <dgm:spPr/>
    </dgm:pt>
    <dgm:pt modelId="{7911BB70-02CA-4FA8-88BB-15E795746514}" type="pres">
      <dgm:prSet presAssocID="{95E6E454-CEA4-499E-8380-5DC384354219}" presName="node" presStyleLbl="alignAccFollowNode1" presStyleIdx="2" presStyleCnt="4" custScaleX="149064">
        <dgm:presLayoutVars>
          <dgm:bulletEnabled val="1"/>
        </dgm:presLayoutVars>
      </dgm:prSet>
      <dgm:spPr/>
    </dgm:pt>
    <dgm:pt modelId="{27A68EDD-9C47-4E71-B728-2DB296CC4F75}" type="pres">
      <dgm:prSet presAssocID="{A0E8E425-70E5-4D19-A71B-C360A38F1BF0}" presName="sibTrans" presStyleCnt="0"/>
      <dgm:spPr/>
    </dgm:pt>
    <dgm:pt modelId="{2A9D4393-9C79-4120-95DA-257CAFC239E8}" type="pres">
      <dgm:prSet presAssocID="{11289C75-C842-4083-B94E-68C592581D3F}" presName="node" presStyleLbl="alignAccFollowNode1" presStyleIdx="3" presStyleCnt="4" custScaleX="149064">
        <dgm:presLayoutVars>
          <dgm:bulletEnabled val="1"/>
        </dgm:presLayoutVars>
      </dgm:prSet>
      <dgm:spPr/>
    </dgm:pt>
  </dgm:ptLst>
  <dgm:cxnLst>
    <dgm:cxn modelId="{11AFE10E-8EDB-43B3-8058-FE6F3754FE68}" type="presOf" srcId="{11289C75-C842-4083-B94E-68C592581D3F}" destId="{2A9D4393-9C79-4120-95DA-257CAFC239E8}" srcOrd="0" destOrd="0" presId="urn:microsoft.com/office/officeart/2005/8/layout/lProcess3"/>
    <dgm:cxn modelId="{6E1E6312-A620-405D-BB84-03C8A79AFC87}" type="presOf" srcId="{341E8B11-81AE-488A-8F4A-F5493F253131}" destId="{1337C1D6-233E-42A9-85B0-764D0C0406DB}" srcOrd="0" destOrd="0" presId="urn:microsoft.com/office/officeart/2005/8/layout/lProcess3"/>
    <dgm:cxn modelId="{4BDD791F-D2B6-43AE-897C-C1ED0944C6B1}" type="presOf" srcId="{95E6E454-CEA4-499E-8380-5DC384354219}" destId="{7911BB70-02CA-4FA8-88BB-15E795746514}" srcOrd="0" destOrd="0" presId="urn:microsoft.com/office/officeart/2005/8/layout/lProcess3"/>
    <dgm:cxn modelId="{5BFBCD2C-4F7B-4D81-BE3F-DD688B1E8385}" type="presOf" srcId="{18E6ABAA-66E0-4DED-A4A6-0C1B8A30ADF5}" destId="{C488855A-556C-4154-8FC5-21E793BE694E}" srcOrd="0" destOrd="0" presId="urn:microsoft.com/office/officeart/2005/8/layout/lProcess3"/>
    <dgm:cxn modelId="{5C1FB334-649B-4F0C-8FEA-A5C84AD444DB}" srcId="{02EF8129-70AA-46B6-93D4-AFB198E3D432}" destId="{18E6ABAA-66E0-4DED-A4A6-0C1B8A30ADF5}" srcOrd="1" destOrd="0" parTransId="{FCEE0A3E-A237-4859-A7E8-FBFD93392DE4}" sibTransId="{88B2D0B5-F53E-45AF-AD12-6B066E123879}"/>
    <dgm:cxn modelId="{B2709864-819D-4FED-9EFB-65E0D6A1A210}" srcId="{30EE0791-623C-4A2C-9879-77480FAD04B9}" destId="{02EF8129-70AA-46B6-93D4-AFB198E3D432}" srcOrd="0" destOrd="0" parTransId="{562A9140-74D6-4355-92F6-1458453C4F89}" sibTransId="{1EC27797-B079-4FAA-B8C1-0AF91C3AA70C}"/>
    <dgm:cxn modelId="{5F72E064-8437-4FD4-846E-4678C1632B24}" srcId="{30EE0791-623C-4A2C-9879-77480FAD04B9}" destId="{FC42E866-EBA0-40C6-ACCC-9DCA552F845D}" srcOrd="1" destOrd="0" parTransId="{5889617D-6E4B-45E7-9A47-696AC4A94BBF}" sibTransId="{9694B313-B7E1-4FD4-95B9-362C15BD0C25}"/>
    <dgm:cxn modelId="{662DB38B-0098-498B-A886-EB21F67233B2}" type="presOf" srcId="{FC42E866-EBA0-40C6-ACCC-9DCA552F845D}" destId="{2268F6B0-90CC-48B3-9BA0-C71DDA157FAC}" srcOrd="0" destOrd="0" presId="urn:microsoft.com/office/officeart/2005/8/layout/lProcess3"/>
    <dgm:cxn modelId="{EB3B4FA0-9EA2-4E54-A5D9-D7FBCB512EA1}" type="presOf" srcId="{02EF8129-70AA-46B6-93D4-AFB198E3D432}" destId="{020DF3DB-58CF-493B-B3A6-8EFBB1C7ED5D}" srcOrd="0" destOrd="0" presId="urn:microsoft.com/office/officeart/2005/8/layout/lProcess3"/>
    <dgm:cxn modelId="{904336AC-2946-4476-9FFC-489CFC8434B1}" srcId="{02EF8129-70AA-46B6-93D4-AFB198E3D432}" destId="{341E8B11-81AE-488A-8F4A-F5493F253131}" srcOrd="0" destOrd="0" parTransId="{41E1E2DE-29D6-4F91-BCB3-8368A556FA58}" sibTransId="{037CEBFC-640E-475F-BE4A-7FE885FF9600}"/>
    <dgm:cxn modelId="{2840DEBD-7E89-4BA9-ABFD-EEC3E5362BA7}" type="presOf" srcId="{30EE0791-623C-4A2C-9879-77480FAD04B9}" destId="{E06D4658-5D5F-4C8C-988F-FB1267364931}" srcOrd="0" destOrd="0" presId="urn:microsoft.com/office/officeart/2005/8/layout/lProcess3"/>
    <dgm:cxn modelId="{63B33DD7-3D9E-4FE1-8375-E9AAB47963F4}" srcId="{FC42E866-EBA0-40C6-ACCC-9DCA552F845D}" destId="{11289C75-C842-4083-B94E-68C592581D3F}" srcOrd="1" destOrd="0" parTransId="{350E5633-73DC-4F90-A012-65EB270C66A7}" sibTransId="{E243BA6E-521C-454A-B212-D56C3B06EA06}"/>
    <dgm:cxn modelId="{4E8089EB-0AD2-4915-A2E7-CAEFC3004D9B}" srcId="{FC42E866-EBA0-40C6-ACCC-9DCA552F845D}" destId="{95E6E454-CEA4-499E-8380-5DC384354219}" srcOrd="0" destOrd="0" parTransId="{B6B6A67E-A28C-4646-8D83-0F5C960166DD}" sibTransId="{A0E8E425-70E5-4D19-A71B-C360A38F1BF0}"/>
    <dgm:cxn modelId="{B28E210F-8D2D-436C-AAD0-D9821E26F322}" type="presParOf" srcId="{E06D4658-5D5F-4C8C-988F-FB1267364931}" destId="{36D611CA-9750-44E3-B3D1-05F2643AD217}" srcOrd="0" destOrd="0" presId="urn:microsoft.com/office/officeart/2005/8/layout/lProcess3"/>
    <dgm:cxn modelId="{0542FE96-9A11-4AAA-AA36-9F6D1FF0ECB9}" type="presParOf" srcId="{36D611CA-9750-44E3-B3D1-05F2643AD217}" destId="{020DF3DB-58CF-493B-B3A6-8EFBB1C7ED5D}" srcOrd="0" destOrd="0" presId="urn:microsoft.com/office/officeart/2005/8/layout/lProcess3"/>
    <dgm:cxn modelId="{B6C9D1DA-78BA-431C-829D-42A9168D47F1}" type="presParOf" srcId="{36D611CA-9750-44E3-B3D1-05F2643AD217}" destId="{7FC7F764-F3A7-4C3E-8041-F69038B4FA82}" srcOrd="1" destOrd="0" presId="urn:microsoft.com/office/officeart/2005/8/layout/lProcess3"/>
    <dgm:cxn modelId="{69E47247-EAA3-49F6-BFF0-D23BA2EC5189}" type="presParOf" srcId="{36D611CA-9750-44E3-B3D1-05F2643AD217}" destId="{1337C1D6-233E-42A9-85B0-764D0C0406DB}" srcOrd="2" destOrd="0" presId="urn:microsoft.com/office/officeart/2005/8/layout/lProcess3"/>
    <dgm:cxn modelId="{690744D0-5EF8-444A-8071-0BCFBF804F8C}" type="presParOf" srcId="{36D611CA-9750-44E3-B3D1-05F2643AD217}" destId="{59C4F701-FC8E-4CFE-99A5-F5A28F9DBC9F}" srcOrd="3" destOrd="0" presId="urn:microsoft.com/office/officeart/2005/8/layout/lProcess3"/>
    <dgm:cxn modelId="{8E705724-BA9A-4876-B17D-9BED81461A2F}" type="presParOf" srcId="{36D611CA-9750-44E3-B3D1-05F2643AD217}" destId="{C488855A-556C-4154-8FC5-21E793BE694E}" srcOrd="4" destOrd="0" presId="urn:microsoft.com/office/officeart/2005/8/layout/lProcess3"/>
    <dgm:cxn modelId="{A9AF3535-8677-420C-A474-AD422689F2FC}" type="presParOf" srcId="{E06D4658-5D5F-4C8C-988F-FB1267364931}" destId="{6003DA5E-7E37-4B40-8CF4-EB5CFC18EDB3}" srcOrd="1" destOrd="0" presId="urn:microsoft.com/office/officeart/2005/8/layout/lProcess3"/>
    <dgm:cxn modelId="{0ADD1BFD-5539-45D1-A68B-2B21F6B3A391}" type="presParOf" srcId="{E06D4658-5D5F-4C8C-988F-FB1267364931}" destId="{7F9A6F4B-DA5D-4FA1-9B39-90367E640E12}" srcOrd="2" destOrd="0" presId="urn:microsoft.com/office/officeart/2005/8/layout/lProcess3"/>
    <dgm:cxn modelId="{76241AD8-4EDC-48D6-8832-6DEB1BD8440C}" type="presParOf" srcId="{7F9A6F4B-DA5D-4FA1-9B39-90367E640E12}" destId="{2268F6B0-90CC-48B3-9BA0-C71DDA157FAC}" srcOrd="0" destOrd="0" presId="urn:microsoft.com/office/officeart/2005/8/layout/lProcess3"/>
    <dgm:cxn modelId="{C1198FD2-27BD-4AF3-8BCB-5C72860DCFA1}" type="presParOf" srcId="{7F9A6F4B-DA5D-4FA1-9B39-90367E640E12}" destId="{AED917FD-FC4D-477E-86BD-AD4E8DCD5B18}" srcOrd="1" destOrd="0" presId="urn:microsoft.com/office/officeart/2005/8/layout/lProcess3"/>
    <dgm:cxn modelId="{07412A63-A5AC-4C9B-8CE0-D3DF225BCF7D}" type="presParOf" srcId="{7F9A6F4B-DA5D-4FA1-9B39-90367E640E12}" destId="{7911BB70-02CA-4FA8-88BB-15E795746514}" srcOrd="2" destOrd="0" presId="urn:microsoft.com/office/officeart/2005/8/layout/lProcess3"/>
    <dgm:cxn modelId="{BB047E30-BCE6-45C7-8472-7E57B6BDE92E}" type="presParOf" srcId="{7F9A6F4B-DA5D-4FA1-9B39-90367E640E12}" destId="{27A68EDD-9C47-4E71-B728-2DB296CC4F75}" srcOrd="3" destOrd="0" presId="urn:microsoft.com/office/officeart/2005/8/layout/lProcess3"/>
    <dgm:cxn modelId="{28A7599E-3EA4-4356-93F7-7D6AA3419B7C}" type="presParOf" srcId="{7F9A6F4B-DA5D-4FA1-9B39-90367E640E12}" destId="{2A9D4393-9C79-4120-95DA-257CAFC239E8}" srcOrd="4"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94DBCC1-22E9-4499-AEB6-97A0D5964B8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EA415CF5-4D11-49D7-8915-F6E8919C066A}">
      <dgm:prSet phldrT="[Text]" custT="1"/>
      <dgm:spPr/>
      <dgm:t>
        <a:bodyPr/>
        <a:lstStyle/>
        <a:p>
          <a:r>
            <a:rPr lang="en-US" sz="1800" b="1" dirty="0"/>
            <a:t>Portability</a:t>
          </a:r>
        </a:p>
      </dgm:t>
    </dgm:pt>
    <dgm:pt modelId="{310A8539-0E6B-4B69-AEE9-808C8A7B8AA0}" type="parTrans" cxnId="{B464612E-D273-434C-8C06-03EC3AEE7E06}">
      <dgm:prSet/>
      <dgm:spPr/>
      <dgm:t>
        <a:bodyPr/>
        <a:lstStyle/>
        <a:p>
          <a:endParaRPr lang="en-US" sz="1600"/>
        </a:p>
      </dgm:t>
    </dgm:pt>
    <dgm:pt modelId="{8312C55B-7ED1-409D-A8E4-64C770AF1B13}" type="sibTrans" cxnId="{B464612E-D273-434C-8C06-03EC3AEE7E06}">
      <dgm:prSet/>
      <dgm:spPr/>
      <dgm:t>
        <a:bodyPr/>
        <a:lstStyle/>
        <a:p>
          <a:endParaRPr lang="en-US" sz="1600"/>
        </a:p>
      </dgm:t>
    </dgm:pt>
    <dgm:pt modelId="{1588513A-5DF1-4D39-9D05-ECD6BBD475F2}">
      <dgm:prSet phldrT="[Text]" custT="1"/>
      <dgm:spPr/>
      <dgm:t>
        <a:bodyPr/>
        <a:lstStyle/>
        <a:p>
          <a:r>
            <a:rPr lang="en-US" sz="1600" dirty="0"/>
            <a:t>Port coverage with Minnesota Life</a:t>
          </a:r>
        </a:p>
      </dgm:t>
    </dgm:pt>
    <dgm:pt modelId="{D2ED2CDB-E9E7-4EB1-BFF9-2B00B8AE21B1}" type="parTrans" cxnId="{004D5DF2-25D2-4382-A451-35BEFB9FB550}">
      <dgm:prSet/>
      <dgm:spPr/>
      <dgm:t>
        <a:bodyPr/>
        <a:lstStyle/>
        <a:p>
          <a:endParaRPr lang="en-US" sz="1600"/>
        </a:p>
      </dgm:t>
    </dgm:pt>
    <dgm:pt modelId="{D12DE776-157A-4098-A270-5077129E5A36}" type="sibTrans" cxnId="{004D5DF2-25D2-4382-A451-35BEFB9FB550}">
      <dgm:prSet/>
      <dgm:spPr/>
      <dgm:t>
        <a:bodyPr/>
        <a:lstStyle/>
        <a:p>
          <a:endParaRPr lang="en-US" sz="1600"/>
        </a:p>
      </dgm:t>
    </dgm:pt>
    <dgm:pt modelId="{47D7911D-3A0F-4FE5-9DE6-C8BFC02A363B}">
      <dgm:prSet phldrT="[Text]" custT="1"/>
      <dgm:spPr/>
      <dgm:t>
        <a:bodyPr/>
        <a:lstStyle/>
        <a:p>
          <a:r>
            <a:rPr lang="en-US" sz="1600" dirty="0"/>
            <a:t>Term life policy</a:t>
          </a:r>
        </a:p>
      </dgm:t>
    </dgm:pt>
    <dgm:pt modelId="{BA54BE05-06AE-44D3-8B1C-CD2F29C126F4}" type="parTrans" cxnId="{66C8A78A-124E-4AE9-9435-52B87DACFF1C}">
      <dgm:prSet/>
      <dgm:spPr/>
      <dgm:t>
        <a:bodyPr/>
        <a:lstStyle/>
        <a:p>
          <a:endParaRPr lang="en-US" sz="1600"/>
        </a:p>
      </dgm:t>
    </dgm:pt>
    <dgm:pt modelId="{EB0A35D7-9354-4936-8C11-F3EEEF31EAEC}" type="sibTrans" cxnId="{66C8A78A-124E-4AE9-9435-52B87DACFF1C}">
      <dgm:prSet/>
      <dgm:spPr/>
      <dgm:t>
        <a:bodyPr/>
        <a:lstStyle/>
        <a:p>
          <a:endParaRPr lang="en-US" sz="1600"/>
        </a:p>
      </dgm:t>
    </dgm:pt>
    <dgm:pt modelId="{942B03AA-A6B4-4E36-A8E4-682BA95B89D1}">
      <dgm:prSet phldrT="[Text]" custT="1"/>
      <dgm:spPr/>
      <dgm:t>
        <a:bodyPr/>
        <a:lstStyle/>
        <a:p>
          <a:r>
            <a:rPr lang="en-US" sz="1800" b="1" dirty="0"/>
            <a:t>Conversion</a:t>
          </a:r>
        </a:p>
      </dgm:t>
    </dgm:pt>
    <dgm:pt modelId="{39778F63-7314-4581-81A5-E2EFBED3FAA4}" type="parTrans" cxnId="{14E62B15-C126-4AC4-8B24-74158D06126E}">
      <dgm:prSet/>
      <dgm:spPr/>
      <dgm:t>
        <a:bodyPr/>
        <a:lstStyle/>
        <a:p>
          <a:endParaRPr lang="en-US" sz="1600"/>
        </a:p>
      </dgm:t>
    </dgm:pt>
    <dgm:pt modelId="{DB219814-CE68-4692-A664-950DF49ABDEA}" type="sibTrans" cxnId="{14E62B15-C126-4AC4-8B24-74158D06126E}">
      <dgm:prSet/>
      <dgm:spPr/>
      <dgm:t>
        <a:bodyPr/>
        <a:lstStyle/>
        <a:p>
          <a:endParaRPr lang="en-US" sz="1600"/>
        </a:p>
      </dgm:t>
    </dgm:pt>
    <dgm:pt modelId="{3E18CE9F-A24E-45D9-BEFE-B522783DAE1A}">
      <dgm:prSet phldrT="[Text]" custT="1"/>
      <dgm:spPr/>
      <dgm:t>
        <a:bodyPr/>
        <a:lstStyle/>
        <a:p>
          <a:r>
            <a:rPr lang="en-US" sz="1600" dirty="0"/>
            <a:t>Convert coverage to Minnesota Life</a:t>
          </a:r>
        </a:p>
      </dgm:t>
    </dgm:pt>
    <dgm:pt modelId="{7A845755-4180-403B-A844-1B4E7A6D024C}" type="parTrans" cxnId="{9C9A8B55-AD7E-42C3-BB74-847A912FE220}">
      <dgm:prSet/>
      <dgm:spPr/>
      <dgm:t>
        <a:bodyPr/>
        <a:lstStyle/>
        <a:p>
          <a:endParaRPr lang="en-US" sz="1600"/>
        </a:p>
      </dgm:t>
    </dgm:pt>
    <dgm:pt modelId="{EA96E63B-22FD-4A3A-B870-70003667A58C}" type="sibTrans" cxnId="{9C9A8B55-AD7E-42C3-BB74-847A912FE220}">
      <dgm:prSet/>
      <dgm:spPr/>
      <dgm:t>
        <a:bodyPr/>
        <a:lstStyle/>
        <a:p>
          <a:endParaRPr lang="en-US" sz="1600"/>
        </a:p>
      </dgm:t>
    </dgm:pt>
    <dgm:pt modelId="{83B84C1F-04F2-44DE-B224-F2C64AAE81D3}">
      <dgm:prSet phldrT="[Text]" custT="1"/>
      <dgm:spPr/>
      <dgm:t>
        <a:bodyPr/>
        <a:lstStyle/>
        <a:p>
          <a:r>
            <a:rPr lang="en-US" sz="1600" dirty="0"/>
            <a:t>Whole life policy</a:t>
          </a:r>
        </a:p>
      </dgm:t>
    </dgm:pt>
    <dgm:pt modelId="{B0DAA1A2-79F0-4123-B9EF-00EEA9A3246F}" type="parTrans" cxnId="{71823A31-E8AC-4A51-81BC-FB6837F5B432}">
      <dgm:prSet/>
      <dgm:spPr/>
      <dgm:t>
        <a:bodyPr/>
        <a:lstStyle/>
        <a:p>
          <a:endParaRPr lang="en-US" sz="1600"/>
        </a:p>
      </dgm:t>
    </dgm:pt>
    <dgm:pt modelId="{AA89F30A-DBCC-4DFC-8568-2D98D5A20BD3}" type="sibTrans" cxnId="{71823A31-E8AC-4A51-81BC-FB6837F5B432}">
      <dgm:prSet/>
      <dgm:spPr/>
      <dgm:t>
        <a:bodyPr/>
        <a:lstStyle/>
        <a:p>
          <a:endParaRPr lang="en-US" sz="1600"/>
        </a:p>
      </dgm:t>
    </dgm:pt>
    <dgm:pt modelId="{A2D9BC78-4666-46E6-83D7-D9CE1F371DEE}">
      <dgm:prSet phldrT="[Text]" custT="1"/>
      <dgm:spPr/>
      <dgm:t>
        <a:bodyPr/>
        <a:lstStyle/>
        <a:p>
          <a:r>
            <a:rPr lang="en-US" sz="1600" dirty="0"/>
            <a:t>Coverage reduces with age and terms at age 70 or 80 (see your certificate of coverage)</a:t>
          </a:r>
        </a:p>
      </dgm:t>
    </dgm:pt>
    <dgm:pt modelId="{78BF0D7D-607C-4AF9-9495-040CDB502F0F}" type="parTrans" cxnId="{857952F6-907F-413B-AC2C-703FC63DB5CE}">
      <dgm:prSet/>
      <dgm:spPr/>
      <dgm:t>
        <a:bodyPr/>
        <a:lstStyle/>
        <a:p>
          <a:endParaRPr lang="en-US" sz="1600"/>
        </a:p>
      </dgm:t>
    </dgm:pt>
    <dgm:pt modelId="{3E0314C9-3131-4AFC-9047-1EE54D452EDF}" type="sibTrans" cxnId="{857952F6-907F-413B-AC2C-703FC63DB5CE}">
      <dgm:prSet/>
      <dgm:spPr/>
      <dgm:t>
        <a:bodyPr/>
        <a:lstStyle/>
        <a:p>
          <a:endParaRPr lang="en-US" sz="1600"/>
        </a:p>
      </dgm:t>
    </dgm:pt>
    <dgm:pt modelId="{C145A779-0BD6-427D-8B58-BE40760DAA2E}">
      <dgm:prSet phldrT="[Text]" custT="1"/>
      <dgm:spPr/>
      <dgm:t>
        <a:bodyPr/>
        <a:lstStyle/>
        <a:p>
          <a:r>
            <a:rPr lang="en-US" sz="1600" dirty="0"/>
            <a:t>Coverage remains in force until death</a:t>
          </a:r>
        </a:p>
      </dgm:t>
    </dgm:pt>
    <dgm:pt modelId="{0B8B4CC9-1CDB-4DC4-AF15-D8A4F804AC82}" type="parTrans" cxnId="{195B38C1-D940-4A18-B78A-74709A404111}">
      <dgm:prSet/>
      <dgm:spPr/>
      <dgm:t>
        <a:bodyPr/>
        <a:lstStyle/>
        <a:p>
          <a:endParaRPr lang="en-US"/>
        </a:p>
      </dgm:t>
    </dgm:pt>
    <dgm:pt modelId="{CA8C5E7B-6F84-457B-9A8B-A92DC2F7C5AC}" type="sibTrans" cxnId="{195B38C1-D940-4A18-B78A-74709A404111}">
      <dgm:prSet/>
      <dgm:spPr/>
      <dgm:t>
        <a:bodyPr/>
        <a:lstStyle/>
        <a:p>
          <a:endParaRPr lang="en-US"/>
        </a:p>
      </dgm:t>
    </dgm:pt>
    <dgm:pt modelId="{FED4E6F6-25DD-4657-92A5-D2DB07F3B904}">
      <dgm:prSet phldrT="[Text]" custT="1"/>
      <dgm:spPr/>
      <dgm:t>
        <a:bodyPr/>
        <a:lstStyle/>
        <a:p>
          <a:r>
            <a:rPr lang="en-US" sz="1600" dirty="0"/>
            <a:t>Rates increase with age</a:t>
          </a:r>
        </a:p>
      </dgm:t>
    </dgm:pt>
    <dgm:pt modelId="{E073D0D6-D69B-4786-B838-EB69A4B21D73}" type="parTrans" cxnId="{C0D40B18-868C-4787-9775-AD41876AAFD8}">
      <dgm:prSet/>
      <dgm:spPr/>
      <dgm:t>
        <a:bodyPr/>
        <a:lstStyle/>
        <a:p>
          <a:endParaRPr lang="en-US"/>
        </a:p>
      </dgm:t>
    </dgm:pt>
    <dgm:pt modelId="{A048C80E-50BE-43C8-8EDE-2D8BCBAA406D}" type="sibTrans" cxnId="{C0D40B18-868C-4787-9775-AD41876AAFD8}">
      <dgm:prSet/>
      <dgm:spPr/>
      <dgm:t>
        <a:bodyPr/>
        <a:lstStyle/>
        <a:p>
          <a:endParaRPr lang="en-US"/>
        </a:p>
      </dgm:t>
    </dgm:pt>
    <dgm:pt modelId="{DEC8967A-FB3D-4508-ADE1-80067AF85F90}">
      <dgm:prSet phldrT="[Text]" custT="1"/>
      <dgm:spPr/>
      <dgm:t>
        <a:bodyPr/>
        <a:lstStyle/>
        <a:p>
          <a:r>
            <a:rPr lang="en-US" sz="1600" dirty="0"/>
            <a:t>Often the most expensive option</a:t>
          </a:r>
        </a:p>
      </dgm:t>
    </dgm:pt>
    <dgm:pt modelId="{14BC643D-B508-494B-985C-C4821F0872B8}" type="parTrans" cxnId="{4E395415-9235-44F6-9537-499A26A82F4B}">
      <dgm:prSet/>
      <dgm:spPr/>
      <dgm:t>
        <a:bodyPr/>
        <a:lstStyle/>
        <a:p>
          <a:endParaRPr lang="en-US"/>
        </a:p>
      </dgm:t>
    </dgm:pt>
    <dgm:pt modelId="{B6D4A696-8A1B-4473-8EA5-65D0073DBDBA}" type="sibTrans" cxnId="{4E395415-9235-44F6-9537-499A26A82F4B}">
      <dgm:prSet/>
      <dgm:spPr/>
      <dgm:t>
        <a:bodyPr/>
        <a:lstStyle/>
        <a:p>
          <a:endParaRPr lang="en-US"/>
        </a:p>
      </dgm:t>
    </dgm:pt>
    <dgm:pt modelId="{FD7856ED-E953-4281-BC07-2C5054E66A6F}" type="pres">
      <dgm:prSet presAssocID="{194DBCC1-22E9-4499-AEB6-97A0D5964B87}" presName="Name0" presStyleCnt="0">
        <dgm:presLayoutVars>
          <dgm:dir/>
          <dgm:animLvl val="lvl"/>
          <dgm:resizeHandles val="exact"/>
        </dgm:presLayoutVars>
      </dgm:prSet>
      <dgm:spPr/>
    </dgm:pt>
    <dgm:pt modelId="{567FFE37-B0B2-45C3-A2CD-5105EF3F5796}" type="pres">
      <dgm:prSet presAssocID="{EA415CF5-4D11-49D7-8915-F6E8919C066A}" presName="composite" presStyleCnt="0"/>
      <dgm:spPr/>
    </dgm:pt>
    <dgm:pt modelId="{7CEE8432-7D18-4812-AC0D-87759322B5C7}" type="pres">
      <dgm:prSet presAssocID="{EA415CF5-4D11-49D7-8915-F6E8919C066A}" presName="parTx" presStyleLbl="alignNode1" presStyleIdx="0" presStyleCnt="2" custScaleY="60771" custLinFactNeighborY="-24665">
        <dgm:presLayoutVars>
          <dgm:chMax val="0"/>
          <dgm:chPref val="0"/>
          <dgm:bulletEnabled val="1"/>
        </dgm:presLayoutVars>
      </dgm:prSet>
      <dgm:spPr/>
    </dgm:pt>
    <dgm:pt modelId="{EA4E0679-5A65-420F-AEF1-D5AB60E8799F}" type="pres">
      <dgm:prSet presAssocID="{EA415CF5-4D11-49D7-8915-F6E8919C066A}" presName="desTx" presStyleLbl="alignAccFollowNode1" presStyleIdx="0" presStyleCnt="2" custLinFactNeighborY="2221">
        <dgm:presLayoutVars>
          <dgm:bulletEnabled val="1"/>
        </dgm:presLayoutVars>
      </dgm:prSet>
      <dgm:spPr/>
    </dgm:pt>
    <dgm:pt modelId="{E8433FD6-8157-4E5C-BE64-F59D688FF321}" type="pres">
      <dgm:prSet presAssocID="{8312C55B-7ED1-409D-A8E4-64C770AF1B13}" presName="space" presStyleCnt="0"/>
      <dgm:spPr/>
    </dgm:pt>
    <dgm:pt modelId="{09FB6B71-A0F3-4C98-9298-1204AAE9B5F9}" type="pres">
      <dgm:prSet presAssocID="{942B03AA-A6B4-4E36-A8E4-682BA95B89D1}" presName="composite" presStyleCnt="0"/>
      <dgm:spPr/>
    </dgm:pt>
    <dgm:pt modelId="{3F054F4B-CECA-4DCF-89A4-A7E4980475CA}" type="pres">
      <dgm:prSet presAssocID="{942B03AA-A6B4-4E36-A8E4-682BA95B89D1}" presName="parTx" presStyleLbl="alignNode1" presStyleIdx="1" presStyleCnt="2" custScaleX="104281" custScaleY="60771" custLinFactNeighborY="-20384">
        <dgm:presLayoutVars>
          <dgm:chMax val="0"/>
          <dgm:chPref val="0"/>
          <dgm:bulletEnabled val="1"/>
        </dgm:presLayoutVars>
      </dgm:prSet>
      <dgm:spPr/>
    </dgm:pt>
    <dgm:pt modelId="{E15BF150-B16A-40DE-A127-6ACD541E2065}" type="pres">
      <dgm:prSet presAssocID="{942B03AA-A6B4-4E36-A8E4-682BA95B89D1}" presName="desTx" presStyleLbl="alignAccFollowNode1" presStyleIdx="1" presStyleCnt="2" custScaleX="104571" custLinFactNeighborY="2739">
        <dgm:presLayoutVars>
          <dgm:bulletEnabled val="1"/>
        </dgm:presLayoutVars>
      </dgm:prSet>
      <dgm:spPr/>
    </dgm:pt>
  </dgm:ptLst>
  <dgm:cxnLst>
    <dgm:cxn modelId="{9FFDE112-ECC1-404B-8E4B-908D1688B597}" type="presOf" srcId="{C145A779-0BD6-427D-8B58-BE40760DAA2E}" destId="{E15BF150-B16A-40DE-A127-6ACD541E2065}" srcOrd="0" destOrd="3" presId="urn:microsoft.com/office/officeart/2005/8/layout/hList1"/>
    <dgm:cxn modelId="{14E62B15-C126-4AC4-8B24-74158D06126E}" srcId="{194DBCC1-22E9-4499-AEB6-97A0D5964B87}" destId="{942B03AA-A6B4-4E36-A8E4-682BA95B89D1}" srcOrd="1" destOrd="0" parTransId="{39778F63-7314-4581-81A5-E2EFBED3FAA4}" sibTransId="{DB219814-CE68-4692-A664-950DF49ABDEA}"/>
    <dgm:cxn modelId="{4E395415-9235-44F6-9537-499A26A82F4B}" srcId="{942B03AA-A6B4-4E36-A8E4-682BA95B89D1}" destId="{DEC8967A-FB3D-4508-ADE1-80067AF85F90}" srcOrd="2" destOrd="0" parTransId="{14BC643D-B508-494B-985C-C4821F0872B8}" sibTransId="{B6D4A696-8A1B-4473-8EA5-65D0073DBDBA}"/>
    <dgm:cxn modelId="{C0D40B18-868C-4787-9775-AD41876AAFD8}" srcId="{EA415CF5-4D11-49D7-8915-F6E8919C066A}" destId="{FED4E6F6-25DD-4657-92A5-D2DB07F3B904}" srcOrd="2" destOrd="0" parTransId="{E073D0D6-D69B-4786-B838-EB69A4B21D73}" sibTransId="{A048C80E-50BE-43C8-8EDE-2D8BCBAA406D}"/>
    <dgm:cxn modelId="{772BE823-9D6E-4C82-B3FA-81654F70387C}" type="presOf" srcId="{83B84C1F-04F2-44DE-B224-F2C64AAE81D3}" destId="{E15BF150-B16A-40DE-A127-6ACD541E2065}" srcOrd="0" destOrd="1" presId="urn:microsoft.com/office/officeart/2005/8/layout/hList1"/>
    <dgm:cxn modelId="{96A2CA2B-4B81-4C1B-B1F9-60B03EA73ECB}" type="presOf" srcId="{FED4E6F6-25DD-4657-92A5-D2DB07F3B904}" destId="{EA4E0679-5A65-420F-AEF1-D5AB60E8799F}" srcOrd="0" destOrd="2" presId="urn:microsoft.com/office/officeart/2005/8/layout/hList1"/>
    <dgm:cxn modelId="{B464612E-D273-434C-8C06-03EC3AEE7E06}" srcId="{194DBCC1-22E9-4499-AEB6-97A0D5964B87}" destId="{EA415CF5-4D11-49D7-8915-F6E8919C066A}" srcOrd="0" destOrd="0" parTransId="{310A8539-0E6B-4B69-AEE9-808C8A7B8AA0}" sibTransId="{8312C55B-7ED1-409D-A8E4-64C770AF1B13}"/>
    <dgm:cxn modelId="{71823A31-E8AC-4A51-81BC-FB6837F5B432}" srcId="{942B03AA-A6B4-4E36-A8E4-682BA95B89D1}" destId="{83B84C1F-04F2-44DE-B224-F2C64AAE81D3}" srcOrd="1" destOrd="0" parTransId="{B0DAA1A2-79F0-4123-B9EF-00EEA9A3246F}" sibTransId="{AA89F30A-DBCC-4DFC-8568-2D98D5A20BD3}"/>
    <dgm:cxn modelId="{E8474640-387C-4611-9EBE-802C0C1DCE79}" type="presOf" srcId="{3E18CE9F-A24E-45D9-BEFE-B522783DAE1A}" destId="{E15BF150-B16A-40DE-A127-6ACD541E2065}" srcOrd="0" destOrd="0" presId="urn:microsoft.com/office/officeart/2005/8/layout/hList1"/>
    <dgm:cxn modelId="{A31B2245-FFE6-4EFD-8F8C-1C567AC2D376}" type="presOf" srcId="{A2D9BC78-4666-46E6-83D7-D9CE1F371DEE}" destId="{EA4E0679-5A65-420F-AEF1-D5AB60E8799F}" srcOrd="0" destOrd="3" presId="urn:microsoft.com/office/officeart/2005/8/layout/hList1"/>
    <dgm:cxn modelId="{80DA464D-F89C-4249-BC7B-0259DE56E48E}" type="presOf" srcId="{194DBCC1-22E9-4499-AEB6-97A0D5964B87}" destId="{FD7856ED-E953-4281-BC07-2C5054E66A6F}" srcOrd="0" destOrd="0" presId="urn:microsoft.com/office/officeart/2005/8/layout/hList1"/>
    <dgm:cxn modelId="{9C9A8B55-AD7E-42C3-BB74-847A912FE220}" srcId="{942B03AA-A6B4-4E36-A8E4-682BA95B89D1}" destId="{3E18CE9F-A24E-45D9-BEFE-B522783DAE1A}" srcOrd="0" destOrd="0" parTransId="{7A845755-4180-403B-A844-1B4E7A6D024C}" sibTransId="{EA96E63B-22FD-4A3A-B870-70003667A58C}"/>
    <dgm:cxn modelId="{1B652B5A-9A8A-44CD-9550-ED960009ACAE}" type="presOf" srcId="{DEC8967A-FB3D-4508-ADE1-80067AF85F90}" destId="{E15BF150-B16A-40DE-A127-6ACD541E2065}" srcOrd="0" destOrd="2" presId="urn:microsoft.com/office/officeart/2005/8/layout/hList1"/>
    <dgm:cxn modelId="{66C8A78A-124E-4AE9-9435-52B87DACFF1C}" srcId="{EA415CF5-4D11-49D7-8915-F6E8919C066A}" destId="{47D7911D-3A0F-4FE5-9DE6-C8BFC02A363B}" srcOrd="1" destOrd="0" parTransId="{BA54BE05-06AE-44D3-8B1C-CD2F29C126F4}" sibTransId="{EB0A35D7-9354-4936-8C11-F3EEEF31EAEC}"/>
    <dgm:cxn modelId="{A7A3BB97-7A93-4B92-A5EB-A91909B04E40}" type="presOf" srcId="{EA415CF5-4D11-49D7-8915-F6E8919C066A}" destId="{7CEE8432-7D18-4812-AC0D-87759322B5C7}" srcOrd="0" destOrd="0" presId="urn:microsoft.com/office/officeart/2005/8/layout/hList1"/>
    <dgm:cxn modelId="{245C90AD-A5ED-4D66-820A-F37BE34D15D5}" type="presOf" srcId="{47D7911D-3A0F-4FE5-9DE6-C8BFC02A363B}" destId="{EA4E0679-5A65-420F-AEF1-D5AB60E8799F}" srcOrd="0" destOrd="1" presId="urn:microsoft.com/office/officeart/2005/8/layout/hList1"/>
    <dgm:cxn modelId="{E02DF5BA-71A4-4C46-8764-4E077A3D0738}" type="presOf" srcId="{942B03AA-A6B4-4E36-A8E4-682BA95B89D1}" destId="{3F054F4B-CECA-4DCF-89A4-A7E4980475CA}" srcOrd="0" destOrd="0" presId="urn:microsoft.com/office/officeart/2005/8/layout/hList1"/>
    <dgm:cxn modelId="{195B38C1-D940-4A18-B78A-74709A404111}" srcId="{942B03AA-A6B4-4E36-A8E4-682BA95B89D1}" destId="{C145A779-0BD6-427D-8B58-BE40760DAA2E}" srcOrd="3" destOrd="0" parTransId="{0B8B4CC9-1CDB-4DC4-AF15-D8A4F804AC82}" sibTransId="{CA8C5E7B-6F84-457B-9A8B-A92DC2F7C5AC}"/>
    <dgm:cxn modelId="{F3C2F1CD-EB23-4E1F-93C1-CFF81850669A}" type="presOf" srcId="{1588513A-5DF1-4D39-9D05-ECD6BBD475F2}" destId="{EA4E0679-5A65-420F-AEF1-D5AB60E8799F}" srcOrd="0" destOrd="0" presId="urn:microsoft.com/office/officeart/2005/8/layout/hList1"/>
    <dgm:cxn modelId="{004D5DF2-25D2-4382-A451-35BEFB9FB550}" srcId="{EA415CF5-4D11-49D7-8915-F6E8919C066A}" destId="{1588513A-5DF1-4D39-9D05-ECD6BBD475F2}" srcOrd="0" destOrd="0" parTransId="{D2ED2CDB-E9E7-4EB1-BFF9-2B00B8AE21B1}" sibTransId="{D12DE776-157A-4098-A270-5077129E5A36}"/>
    <dgm:cxn modelId="{857952F6-907F-413B-AC2C-703FC63DB5CE}" srcId="{EA415CF5-4D11-49D7-8915-F6E8919C066A}" destId="{A2D9BC78-4666-46E6-83D7-D9CE1F371DEE}" srcOrd="3" destOrd="0" parTransId="{78BF0D7D-607C-4AF9-9495-040CDB502F0F}" sibTransId="{3E0314C9-3131-4AFC-9047-1EE54D452EDF}"/>
    <dgm:cxn modelId="{E4C967E7-92E7-4FD6-A43F-E2C08F272EBC}" type="presParOf" srcId="{FD7856ED-E953-4281-BC07-2C5054E66A6F}" destId="{567FFE37-B0B2-45C3-A2CD-5105EF3F5796}" srcOrd="0" destOrd="0" presId="urn:microsoft.com/office/officeart/2005/8/layout/hList1"/>
    <dgm:cxn modelId="{3D009A20-FFC9-4A7C-A5EC-95CD00A58767}" type="presParOf" srcId="{567FFE37-B0B2-45C3-A2CD-5105EF3F5796}" destId="{7CEE8432-7D18-4812-AC0D-87759322B5C7}" srcOrd="0" destOrd="0" presId="urn:microsoft.com/office/officeart/2005/8/layout/hList1"/>
    <dgm:cxn modelId="{BC487951-FA3F-4E29-AB9C-F6DA6B251904}" type="presParOf" srcId="{567FFE37-B0B2-45C3-A2CD-5105EF3F5796}" destId="{EA4E0679-5A65-420F-AEF1-D5AB60E8799F}" srcOrd="1" destOrd="0" presId="urn:microsoft.com/office/officeart/2005/8/layout/hList1"/>
    <dgm:cxn modelId="{BC7EF036-1586-4DF9-94B5-7560048DB738}" type="presParOf" srcId="{FD7856ED-E953-4281-BC07-2C5054E66A6F}" destId="{E8433FD6-8157-4E5C-BE64-F59D688FF321}" srcOrd="1" destOrd="0" presId="urn:microsoft.com/office/officeart/2005/8/layout/hList1"/>
    <dgm:cxn modelId="{E5BA6F2C-77AD-4CE7-840B-EFEE968A2296}" type="presParOf" srcId="{FD7856ED-E953-4281-BC07-2C5054E66A6F}" destId="{09FB6B71-A0F3-4C98-9298-1204AAE9B5F9}" srcOrd="2" destOrd="0" presId="urn:microsoft.com/office/officeart/2005/8/layout/hList1"/>
    <dgm:cxn modelId="{CC4F86C9-F096-4279-87C5-1F5C7EBE26F0}" type="presParOf" srcId="{09FB6B71-A0F3-4C98-9298-1204AAE9B5F9}" destId="{3F054F4B-CECA-4DCF-89A4-A7E4980475CA}" srcOrd="0" destOrd="0" presId="urn:microsoft.com/office/officeart/2005/8/layout/hList1"/>
    <dgm:cxn modelId="{6D020635-FB0D-4FEF-A66D-CFE0BF9601E4}" type="presParOf" srcId="{09FB6B71-A0F3-4C98-9298-1204AAE9B5F9}" destId="{E15BF150-B16A-40DE-A127-6ACD541E206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0DF3DB-58CF-493B-B3A6-8EFBB1C7ED5D}">
      <dsp:nvSpPr>
        <dsp:cNvPr id="0" name=""/>
        <dsp:cNvSpPr/>
      </dsp:nvSpPr>
      <dsp:spPr>
        <a:xfrm>
          <a:off x="3220" y="19463"/>
          <a:ext cx="2924713" cy="994124"/>
        </a:xfrm>
        <a:prstGeom prst="chevron">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t>Employee Life</a:t>
          </a:r>
        </a:p>
      </dsp:txBody>
      <dsp:txXfrm>
        <a:off x="500282" y="19463"/>
        <a:ext cx="1930589" cy="994124"/>
      </dsp:txXfrm>
    </dsp:sp>
    <dsp:sp modelId="{1337C1D6-233E-42A9-85B0-764D0C0406DB}">
      <dsp:nvSpPr>
        <dsp:cNvPr id="0" name=""/>
        <dsp:cNvSpPr/>
      </dsp:nvSpPr>
      <dsp:spPr>
        <a:xfrm>
          <a:off x="2604843" y="103964"/>
          <a:ext cx="3074904" cy="825123"/>
        </a:xfrm>
        <a:prstGeom prst="chevron">
          <a:avLst/>
        </a:prstGeom>
        <a:solidFill>
          <a:srgbClr val="A4BCC2">
            <a:alpha val="30000"/>
          </a:srgbClr>
        </a:solidFill>
        <a:ln w="25400" cap="flat" cmpd="sng" algn="ctr">
          <a:solidFill>
            <a:srgbClr val="3B4E5A">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kern="1200" dirty="0"/>
            <a:t>Current Insureds can increase current coverage by </a:t>
          </a:r>
          <a:r>
            <a:rPr lang="en-US" sz="1600" b="1" kern="1200" dirty="0">
              <a:solidFill>
                <a:srgbClr val="D2282E"/>
              </a:solidFill>
            </a:rPr>
            <a:t>$50,000</a:t>
          </a:r>
        </a:p>
      </dsp:txBody>
      <dsp:txXfrm>
        <a:off x="3017405" y="103964"/>
        <a:ext cx="2249781" cy="825123"/>
      </dsp:txXfrm>
    </dsp:sp>
    <dsp:sp modelId="{C488855A-556C-4154-8FC5-21E793BE694E}">
      <dsp:nvSpPr>
        <dsp:cNvPr id="0" name=""/>
        <dsp:cNvSpPr/>
      </dsp:nvSpPr>
      <dsp:spPr>
        <a:xfrm>
          <a:off x="5390954" y="103964"/>
          <a:ext cx="3074904" cy="825123"/>
        </a:xfrm>
        <a:prstGeom prst="chevron">
          <a:avLst/>
        </a:prstGeom>
        <a:solidFill>
          <a:srgbClr val="A4BCC2">
            <a:alpha val="30000"/>
          </a:srgbClr>
        </a:solidFill>
        <a:ln w="25400" cap="flat" cmpd="sng" algn="ctr">
          <a:solidFill>
            <a:srgbClr val="3B4E5A">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b="0" kern="1200" dirty="0"/>
            <a:t>Not to exceed </a:t>
          </a:r>
          <a:r>
            <a:rPr lang="en-US" sz="1600" b="1" kern="1200" dirty="0"/>
            <a:t>$150,000 </a:t>
          </a:r>
          <a:r>
            <a:rPr lang="en-US" sz="1600" b="0" kern="1200" dirty="0"/>
            <a:t>of total coverage for under 65*</a:t>
          </a:r>
          <a:endParaRPr lang="en-US" sz="1600" b="1" kern="1200" dirty="0"/>
        </a:p>
      </dsp:txBody>
      <dsp:txXfrm>
        <a:off x="5803516" y="103964"/>
        <a:ext cx="2249781" cy="825123"/>
      </dsp:txXfrm>
    </dsp:sp>
    <dsp:sp modelId="{2268F6B0-90CC-48B3-9BA0-C71DDA157FAC}">
      <dsp:nvSpPr>
        <dsp:cNvPr id="0" name=""/>
        <dsp:cNvSpPr/>
      </dsp:nvSpPr>
      <dsp:spPr>
        <a:xfrm>
          <a:off x="3220" y="1152765"/>
          <a:ext cx="2924713" cy="994124"/>
        </a:xfrm>
        <a:prstGeom prst="chevron">
          <a:avLst/>
        </a:prstGeom>
        <a:solidFill>
          <a:srgbClr val="A4BCC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t>Child Life</a:t>
          </a:r>
        </a:p>
      </dsp:txBody>
      <dsp:txXfrm>
        <a:off x="500282" y="1152765"/>
        <a:ext cx="1930589" cy="994124"/>
      </dsp:txXfrm>
    </dsp:sp>
    <dsp:sp modelId="{7911BB70-02CA-4FA8-88BB-15E795746514}">
      <dsp:nvSpPr>
        <dsp:cNvPr id="0" name=""/>
        <dsp:cNvSpPr/>
      </dsp:nvSpPr>
      <dsp:spPr>
        <a:xfrm>
          <a:off x="2604843" y="1237266"/>
          <a:ext cx="3074904" cy="825123"/>
        </a:xfrm>
        <a:prstGeom prst="chevron">
          <a:avLst/>
        </a:prstGeom>
        <a:solidFill>
          <a:srgbClr val="A4BCC2">
            <a:alpha val="30000"/>
          </a:srgbClr>
        </a:solidFill>
        <a:ln w="25400" cap="flat" cmpd="sng" algn="ctr">
          <a:solidFill>
            <a:srgbClr val="A4BCC2"/>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b="0" kern="1200" dirty="0"/>
            <a:t>Elect or increase up to </a:t>
          </a:r>
          <a:r>
            <a:rPr lang="en-US" sz="1600" b="1" kern="1200" dirty="0">
              <a:solidFill>
                <a:srgbClr val="D2282E"/>
              </a:solidFill>
            </a:rPr>
            <a:t>$20,000</a:t>
          </a:r>
        </a:p>
      </dsp:txBody>
      <dsp:txXfrm>
        <a:off x="3017405" y="1237266"/>
        <a:ext cx="2249781" cy="825123"/>
      </dsp:txXfrm>
    </dsp:sp>
    <dsp:sp modelId="{2A9D4393-9C79-4120-95DA-257CAFC239E8}">
      <dsp:nvSpPr>
        <dsp:cNvPr id="0" name=""/>
        <dsp:cNvSpPr/>
      </dsp:nvSpPr>
      <dsp:spPr>
        <a:xfrm>
          <a:off x="5390954" y="1237266"/>
          <a:ext cx="3074904" cy="825123"/>
        </a:xfrm>
        <a:prstGeom prst="chevron">
          <a:avLst/>
        </a:prstGeom>
        <a:solidFill>
          <a:srgbClr val="A4BCC2">
            <a:alpha val="30000"/>
          </a:srgbClr>
        </a:solidFill>
        <a:ln w="25400" cap="flat" cmpd="sng" algn="ctr">
          <a:solidFill>
            <a:srgbClr val="A4BCC2"/>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US" sz="1600" b="0" kern="1200" dirty="0"/>
            <a:t>One premium, insures all children live birth to age 26</a:t>
          </a:r>
          <a:endParaRPr lang="en-US" sz="1600" b="1" kern="1200" dirty="0"/>
        </a:p>
      </dsp:txBody>
      <dsp:txXfrm>
        <a:off x="5803516" y="1237266"/>
        <a:ext cx="2249781" cy="8251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EE8432-7D18-4812-AC0D-87759322B5C7}">
      <dsp:nvSpPr>
        <dsp:cNvPr id="0" name=""/>
        <dsp:cNvSpPr/>
      </dsp:nvSpPr>
      <dsp:spPr>
        <a:xfrm>
          <a:off x="4243" y="0"/>
          <a:ext cx="3651619" cy="297534"/>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dirty="0"/>
            <a:t>Portability</a:t>
          </a:r>
        </a:p>
      </dsp:txBody>
      <dsp:txXfrm>
        <a:off x="4243" y="0"/>
        <a:ext cx="3651619" cy="297534"/>
      </dsp:txXfrm>
    </dsp:sp>
    <dsp:sp modelId="{EA4E0679-5A65-420F-AEF1-D5AB60E8799F}">
      <dsp:nvSpPr>
        <dsp:cNvPr id="0" name=""/>
        <dsp:cNvSpPr/>
      </dsp:nvSpPr>
      <dsp:spPr>
        <a:xfrm>
          <a:off x="4243" y="350815"/>
          <a:ext cx="3651619" cy="160308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Port coverage with Minnesota Life</a:t>
          </a:r>
        </a:p>
        <a:p>
          <a:pPr marL="171450" lvl="1" indent="-171450" algn="l" defTabSz="711200">
            <a:lnSpc>
              <a:spcPct val="90000"/>
            </a:lnSpc>
            <a:spcBef>
              <a:spcPct val="0"/>
            </a:spcBef>
            <a:spcAft>
              <a:spcPct val="15000"/>
            </a:spcAft>
            <a:buChar char="•"/>
          </a:pPr>
          <a:r>
            <a:rPr lang="en-US" sz="1600" kern="1200" dirty="0"/>
            <a:t>Term life policy</a:t>
          </a:r>
        </a:p>
        <a:p>
          <a:pPr marL="171450" lvl="1" indent="-171450" algn="l" defTabSz="711200">
            <a:lnSpc>
              <a:spcPct val="90000"/>
            </a:lnSpc>
            <a:spcBef>
              <a:spcPct val="0"/>
            </a:spcBef>
            <a:spcAft>
              <a:spcPct val="15000"/>
            </a:spcAft>
            <a:buChar char="•"/>
          </a:pPr>
          <a:r>
            <a:rPr lang="en-US" sz="1600" kern="1200" dirty="0"/>
            <a:t>Rates increase with age</a:t>
          </a:r>
        </a:p>
        <a:p>
          <a:pPr marL="171450" lvl="1" indent="-171450" algn="l" defTabSz="711200">
            <a:lnSpc>
              <a:spcPct val="90000"/>
            </a:lnSpc>
            <a:spcBef>
              <a:spcPct val="0"/>
            </a:spcBef>
            <a:spcAft>
              <a:spcPct val="15000"/>
            </a:spcAft>
            <a:buChar char="•"/>
          </a:pPr>
          <a:r>
            <a:rPr lang="en-US" sz="1600" kern="1200" dirty="0"/>
            <a:t>Coverage reduces with age and terms at age 70 or 80 (see your certificate of coverage)</a:t>
          </a:r>
        </a:p>
      </dsp:txBody>
      <dsp:txXfrm>
        <a:off x="4243" y="350815"/>
        <a:ext cx="3651619" cy="1603080"/>
      </dsp:txXfrm>
    </dsp:sp>
    <dsp:sp modelId="{3F054F4B-CECA-4DCF-89A4-A7E4980475CA}">
      <dsp:nvSpPr>
        <dsp:cNvPr id="0" name=""/>
        <dsp:cNvSpPr/>
      </dsp:nvSpPr>
      <dsp:spPr>
        <a:xfrm>
          <a:off x="4172384" y="13908"/>
          <a:ext cx="3807945" cy="297534"/>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dirty="0"/>
            <a:t>Conversion</a:t>
          </a:r>
        </a:p>
      </dsp:txBody>
      <dsp:txXfrm>
        <a:off x="4172384" y="13908"/>
        <a:ext cx="3807945" cy="297534"/>
      </dsp:txXfrm>
    </dsp:sp>
    <dsp:sp modelId="{E15BF150-B16A-40DE-A127-6ACD541E2065}">
      <dsp:nvSpPr>
        <dsp:cNvPr id="0" name=""/>
        <dsp:cNvSpPr/>
      </dsp:nvSpPr>
      <dsp:spPr>
        <a:xfrm>
          <a:off x="4167089" y="359118"/>
          <a:ext cx="3818534" cy="160308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Convert coverage to Minnesota Life</a:t>
          </a:r>
        </a:p>
        <a:p>
          <a:pPr marL="171450" lvl="1" indent="-171450" algn="l" defTabSz="711200">
            <a:lnSpc>
              <a:spcPct val="90000"/>
            </a:lnSpc>
            <a:spcBef>
              <a:spcPct val="0"/>
            </a:spcBef>
            <a:spcAft>
              <a:spcPct val="15000"/>
            </a:spcAft>
            <a:buChar char="•"/>
          </a:pPr>
          <a:r>
            <a:rPr lang="en-US" sz="1600" kern="1200" dirty="0"/>
            <a:t>Whole life policy</a:t>
          </a:r>
        </a:p>
        <a:p>
          <a:pPr marL="171450" lvl="1" indent="-171450" algn="l" defTabSz="711200">
            <a:lnSpc>
              <a:spcPct val="90000"/>
            </a:lnSpc>
            <a:spcBef>
              <a:spcPct val="0"/>
            </a:spcBef>
            <a:spcAft>
              <a:spcPct val="15000"/>
            </a:spcAft>
            <a:buChar char="•"/>
          </a:pPr>
          <a:r>
            <a:rPr lang="en-US" sz="1600" kern="1200" dirty="0"/>
            <a:t>Often the most expensive option</a:t>
          </a:r>
        </a:p>
        <a:p>
          <a:pPr marL="171450" lvl="1" indent="-171450" algn="l" defTabSz="711200">
            <a:lnSpc>
              <a:spcPct val="90000"/>
            </a:lnSpc>
            <a:spcBef>
              <a:spcPct val="0"/>
            </a:spcBef>
            <a:spcAft>
              <a:spcPct val="15000"/>
            </a:spcAft>
            <a:buChar char="•"/>
          </a:pPr>
          <a:r>
            <a:rPr lang="en-US" sz="1600" kern="1200" dirty="0"/>
            <a:t>Coverage remains in force until death</a:t>
          </a:r>
        </a:p>
      </dsp:txBody>
      <dsp:txXfrm>
        <a:off x="4167089" y="359118"/>
        <a:ext cx="3818534" cy="1603080"/>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26833" cy="464185"/>
          </a:xfrm>
          <a:prstGeom prst="rect">
            <a:avLst/>
          </a:prstGeom>
          <a:noFill/>
          <a:ln w="9525">
            <a:noFill/>
            <a:miter lim="800000"/>
            <a:headEnd/>
            <a:tailEnd/>
          </a:ln>
          <a:effectLst/>
        </p:spPr>
        <p:txBody>
          <a:bodyPr vert="horz" wrap="square" lIns="278874" tIns="185916" rIns="92958" bIns="46479" numCol="1" anchor="t" anchorCtr="0" compatLnSpc="1">
            <a:prstTxWarp prst="textNoShape">
              <a:avLst/>
            </a:prstTxWarp>
          </a:bodyPr>
          <a:lstStyle>
            <a:lvl1pPr eaLnBrk="0" hangingPunct="0">
              <a:defRPr sz="1000">
                <a:latin typeface="Arial" pitchFamily="96" charset="0"/>
                <a:ea typeface="Arial" pitchFamily="96" charset="0"/>
                <a:cs typeface="Arial" pitchFamily="96" charset="0"/>
              </a:defRPr>
            </a:lvl1pPr>
          </a:lstStyle>
          <a:p>
            <a:endParaRPr lang="en-US"/>
          </a:p>
        </p:txBody>
      </p:sp>
      <p:sp>
        <p:nvSpPr>
          <p:cNvPr id="5124" name="Rectangle 4"/>
          <p:cNvSpPr>
            <a:spLocks noGrp="1" noChangeArrowheads="1"/>
          </p:cNvSpPr>
          <p:nvPr>
            <p:ph type="ftr" sz="quarter" idx="2"/>
          </p:nvPr>
        </p:nvSpPr>
        <p:spPr bwMode="auto">
          <a:xfrm>
            <a:off x="0" y="8819515"/>
            <a:ext cx="3026833" cy="464185"/>
          </a:xfrm>
          <a:prstGeom prst="rect">
            <a:avLst/>
          </a:prstGeom>
          <a:noFill/>
          <a:ln w="9525">
            <a:noFill/>
            <a:miter lim="800000"/>
            <a:headEnd/>
            <a:tailEnd/>
          </a:ln>
          <a:effectLst/>
        </p:spPr>
        <p:txBody>
          <a:bodyPr vert="horz" wrap="square" lIns="278874" tIns="46479" rIns="92958" bIns="185916" numCol="1" anchor="b" anchorCtr="0" compatLnSpc="1">
            <a:prstTxWarp prst="textNoShape">
              <a:avLst/>
            </a:prstTxWarp>
          </a:bodyPr>
          <a:lstStyle>
            <a:lvl1pPr eaLnBrk="0" hangingPunct="0">
              <a:defRPr sz="1000">
                <a:latin typeface="Arial" pitchFamily="96" charset="0"/>
                <a:ea typeface="Arial" pitchFamily="96" charset="0"/>
                <a:cs typeface="Arial" pitchFamily="96" charset="0"/>
              </a:defRPr>
            </a:lvl1pPr>
          </a:lstStyle>
          <a:p>
            <a:endParaRPr lang="en-US"/>
          </a:p>
        </p:txBody>
      </p:sp>
      <p:sp>
        <p:nvSpPr>
          <p:cNvPr id="5125" name="Rectangle 5"/>
          <p:cNvSpPr>
            <a:spLocks noGrp="1" noChangeArrowheads="1"/>
          </p:cNvSpPr>
          <p:nvPr>
            <p:ph type="sldNum" sz="quarter" idx="3"/>
          </p:nvPr>
        </p:nvSpPr>
        <p:spPr bwMode="auto">
          <a:xfrm>
            <a:off x="3958167" y="8819515"/>
            <a:ext cx="3026833" cy="464185"/>
          </a:xfrm>
          <a:prstGeom prst="rect">
            <a:avLst/>
          </a:prstGeom>
          <a:noFill/>
          <a:ln w="9525">
            <a:noFill/>
            <a:miter lim="800000"/>
            <a:headEnd/>
            <a:tailEnd/>
          </a:ln>
          <a:effectLst/>
        </p:spPr>
        <p:txBody>
          <a:bodyPr vert="horz" wrap="square" lIns="92958" tIns="92958" rIns="278874" bIns="185916" numCol="1" anchor="b" anchorCtr="0" compatLnSpc="1">
            <a:prstTxWarp prst="textNoShape">
              <a:avLst/>
            </a:prstTxWarp>
          </a:bodyPr>
          <a:lstStyle>
            <a:lvl1pPr algn="r" eaLnBrk="0" hangingPunct="0">
              <a:defRPr sz="1000">
                <a:latin typeface="Arial" pitchFamily="96" charset="0"/>
                <a:ea typeface="Arial" pitchFamily="96" charset="0"/>
                <a:cs typeface="Arial" pitchFamily="96" charset="0"/>
              </a:defRPr>
            </a:lvl1pPr>
          </a:lstStyle>
          <a:p>
            <a:fld id="{6CFABE52-56A9-42D9-B76D-2168E68141E3}" type="slidenum">
              <a:rPr lang="en-US"/>
              <a:pPr/>
              <a:t>‹#›</a:t>
            </a:fld>
            <a:endParaRPr lang="en-US"/>
          </a:p>
        </p:txBody>
      </p:sp>
    </p:spTree>
    <p:extLst>
      <p:ext uri="{BB962C8B-B14F-4D97-AF65-F5344CB8AC3E}">
        <p14:creationId xmlns:p14="http://schemas.microsoft.com/office/powerpoint/2010/main" val="20855510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026833" cy="464185"/>
          </a:xfrm>
          <a:prstGeom prst="rect">
            <a:avLst/>
          </a:prstGeom>
          <a:noFill/>
          <a:ln w="9525">
            <a:noFill/>
            <a:miter lim="800000"/>
            <a:headEnd/>
            <a:tailEnd/>
          </a:ln>
          <a:effectLst/>
        </p:spPr>
        <p:txBody>
          <a:bodyPr vert="horz" wrap="square" lIns="278874" tIns="185916" rIns="92958" bIns="46479" numCol="1" anchor="t" anchorCtr="0" compatLnSpc="1">
            <a:prstTxWarp prst="textNoShape">
              <a:avLst/>
            </a:prstTxWarp>
          </a:bodyPr>
          <a:lstStyle>
            <a:lvl1pPr eaLnBrk="0" hangingPunct="0">
              <a:defRPr sz="1000">
                <a:latin typeface="Arial" pitchFamily="96" charset="0"/>
                <a:ea typeface="Arial" pitchFamily="96" charset="0"/>
                <a:cs typeface="Arial" pitchFamily="96" charset="0"/>
              </a:defRPr>
            </a:lvl1pPr>
          </a:lstStyle>
          <a:p>
            <a:endParaRPr lang="en-US"/>
          </a:p>
        </p:txBody>
      </p:sp>
      <p:sp>
        <p:nvSpPr>
          <p:cNvPr id="11267" name="Rectangle 3"/>
          <p:cNvSpPr>
            <a:spLocks noGrp="1" noChangeArrowheads="1"/>
          </p:cNvSpPr>
          <p:nvPr>
            <p:ph type="dt" idx="1"/>
          </p:nvPr>
        </p:nvSpPr>
        <p:spPr bwMode="auto">
          <a:xfrm>
            <a:off x="3958167" y="0"/>
            <a:ext cx="3026833" cy="464185"/>
          </a:xfrm>
          <a:prstGeom prst="rect">
            <a:avLst/>
          </a:prstGeom>
          <a:noFill/>
          <a:ln w="9525">
            <a:noFill/>
            <a:miter lim="800000"/>
            <a:headEnd/>
            <a:tailEnd/>
          </a:ln>
          <a:effectLst/>
        </p:spPr>
        <p:txBody>
          <a:bodyPr vert="horz" wrap="square" lIns="92958" tIns="185916" rIns="278874" bIns="46479" numCol="1" anchor="t" anchorCtr="0" compatLnSpc="1">
            <a:prstTxWarp prst="textNoShape">
              <a:avLst/>
            </a:prstTxWarp>
          </a:bodyPr>
          <a:lstStyle>
            <a:lvl1pPr algn="r" eaLnBrk="0" hangingPunct="0">
              <a:defRPr sz="1000">
                <a:latin typeface="Arial" pitchFamily="96" charset="0"/>
                <a:ea typeface="Arial" pitchFamily="96" charset="0"/>
                <a:cs typeface="Arial" pitchFamily="96" charset="0"/>
              </a:defRPr>
            </a:lvl1pPr>
          </a:lstStyle>
          <a:p>
            <a:endParaRPr lang="en-US"/>
          </a:p>
        </p:txBody>
      </p:sp>
      <p:sp>
        <p:nvSpPr>
          <p:cNvPr id="9220" name="Rectangle 4"/>
          <p:cNvSpPr>
            <a:spLocks noGrp="1" noRot="1" noChangeAspect="1" noChangeArrowheads="1" noTextEdit="1"/>
          </p:cNvSpPr>
          <p:nvPr>
            <p:ph type="sldImg" idx="2"/>
          </p:nvPr>
        </p:nvSpPr>
        <p:spPr bwMode="auto">
          <a:xfrm>
            <a:off x="1171575" y="696913"/>
            <a:ext cx="4641850" cy="3481387"/>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931334" y="4409758"/>
            <a:ext cx="5122333" cy="4177665"/>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70" name="Rectangle 6"/>
          <p:cNvSpPr>
            <a:spLocks noGrp="1" noChangeArrowheads="1"/>
          </p:cNvSpPr>
          <p:nvPr>
            <p:ph type="ftr" sz="quarter" idx="4"/>
          </p:nvPr>
        </p:nvSpPr>
        <p:spPr bwMode="auto">
          <a:xfrm>
            <a:off x="0" y="8819515"/>
            <a:ext cx="3026833" cy="464185"/>
          </a:xfrm>
          <a:prstGeom prst="rect">
            <a:avLst/>
          </a:prstGeom>
          <a:noFill/>
          <a:ln w="9525">
            <a:noFill/>
            <a:miter lim="800000"/>
            <a:headEnd/>
            <a:tailEnd/>
          </a:ln>
          <a:effectLst/>
        </p:spPr>
        <p:txBody>
          <a:bodyPr vert="horz" wrap="square" lIns="278874" tIns="46479" rIns="92958" bIns="185916" numCol="1" anchor="b" anchorCtr="0" compatLnSpc="1">
            <a:prstTxWarp prst="textNoShape">
              <a:avLst/>
            </a:prstTxWarp>
          </a:bodyPr>
          <a:lstStyle>
            <a:lvl1pPr eaLnBrk="0" hangingPunct="0">
              <a:defRPr sz="1000">
                <a:latin typeface="Arial" pitchFamily="96" charset="0"/>
                <a:ea typeface="Arial" pitchFamily="96" charset="0"/>
                <a:cs typeface="Arial" pitchFamily="96" charset="0"/>
              </a:defRPr>
            </a:lvl1pPr>
          </a:lstStyle>
          <a:p>
            <a:endParaRPr lang="en-US"/>
          </a:p>
        </p:txBody>
      </p:sp>
      <p:sp>
        <p:nvSpPr>
          <p:cNvPr id="11271" name="Rectangle 7"/>
          <p:cNvSpPr>
            <a:spLocks noGrp="1" noChangeArrowheads="1"/>
          </p:cNvSpPr>
          <p:nvPr>
            <p:ph type="sldNum" sz="quarter" idx="5"/>
          </p:nvPr>
        </p:nvSpPr>
        <p:spPr bwMode="auto">
          <a:xfrm>
            <a:off x="3958167" y="8819515"/>
            <a:ext cx="3026833" cy="464185"/>
          </a:xfrm>
          <a:prstGeom prst="rect">
            <a:avLst/>
          </a:prstGeom>
          <a:noFill/>
          <a:ln w="9525">
            <a:noFill/>
            <a:miter lim="800000"/>
            <a:headEnd/>
            <a:tailEnd/>
          </a:ln>
          <a:effectLst/>
        </p:spPr>
        <p:txBody>
          <a:bodyPr vert="horz" wrap="square" lIns="92958" tIns="46479" rIns="278874" bIns="185916" numCol="1" anchor="b" anchorCtr="0" compatLnSpc="1">
            <a:prstTxWarp prst="textNoShape">
              <a:avLst/>
            </a:prstTxWarp>
          </a:bodyPr>
          <a:lstStyle>
            <a:lvl1pPr algn="r" eaLnBrk="0" hangingPunct="0">
              <a:defRPr sz="1000">
                <a:latin typeface="Arial" pitchFamily="96" charset="0"/>
                <a:ea typeface="Arial" pitchFamily="96" charset="0"/>
                <a:cs typeface="Arial" pitchFamily="96" charset="0"/>
              </a:defRPr>
            </a:lvl1pPr>
          </a:lstStyle>
          <a:p>
            <a:fld id="{D22D6C82-A838-40C5-9789-EEC7D55AA64F}" type="slidenum">
              <a:rPr lang="en-US"/>
              <a:pPr/>
              <a:t>‹#›</a:t>
            </a:fld>
            <a:endParaRPr lang="en-US"/>
          </a:p>
        </p:txBody>
      </p:sp>
    </p:spTree>
    <p:extLst>
      <p:ext uri="{BB962C8B-B14F-4D97-AF65-F5344CB8AC3E}">
        <p14:creationId xmlns:p14="http://schemas.microsoft.com/office/powerpoint/2010/main" val="208966136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100" kern="1200">
        <a:solidFill>
          <a:schemeClr val="tx1"/>
        </a:solidFill>
        <a:latin typeface="Times" pitchFamily="-110" charset="0"/>
        <a:ea typeface="ＭＳ Ｐゴシック" charset="-128"/>
        <a:cs typeface="ＭＳ Ｐゴシック" charset="-128"/>
      </a:defRPr>
    </a:lvl1pPr>
    <a:lvl2pPr marL="457200" algn="l" rtl="0" eaLnBrk="0" fontAlgn="base" hangingPunct="0">
      <a:spcBef>
        <a:spcPct val="30000"/>
      </a:spcBef>
      <a:spcAft>
        <a:spcPct val="0"/>
      </a:spcAft>
      <a:defRPr sz="1100" kern="1200">
        <a:solidFill>
          <a:schemeClr val="tx1"/>
        </a:solidFill>
        <a:latin typeface="Times" pitchFamily="-110" charset="0"/>
        <a:ea typeface="ＭＳ Ｐゴシック" pitchFamily="-110" charset="-128"/>
        <a:cs typeface="+mn-cs"/>
      </a:defRPr>
    </a:lvl2pPr>
    <a:lvl3pPr marL="914400" algn="l" rtl="0" eaLnBrk="0" fontAlgn="base" hangingPunct="0">
      <a:spcBef>
        <a:spcPct val="30000"/>
      </a:spcBef>
      <a:spcAft>
        <a:spcPct val="0"/>
      </a:spcAft>
      <a:defRPr sz="1100" kern="1200">
        <a:solidFill>
          <a:schemeClr val="tx1"/>
        </a:solidFill>
        <a:latin typeface="Times" pitchFamily="-110" charset="0"/>
        <a:ea typeface="ＭＳ Ｐゴシック" pitchFamily="-110" charset="-128"/>
        <a:cs typeface="+mn-cs"/>
      </a:defRPr>
    </a:lvl3pPr>
    <a:lvl4pPr marL="1371600" algn="l" rtl="0" eaLnBrk="0" fontAlgn="base" hangingPunct="0">
      <a:spcBef>
        <a:spcPct val="30000"/>
      </a:spcBef>
      <a:spcAft>
        <a:spcPct val="0"/>
      </a:spcAft>
      <a:defRPr sz="1100" kern="1200">
        <a:solidFill>
          <a:schemeClr val="tx1"/>
        </a:solidFill>
        <a:latin typeface="Times" pitchFamily="-110" charset="0"/>
        <a:ea typeface="ＭＳ Ｐゴシック" pitchFamily="-110" charset="-128"/>
        <a:cs typeface="+mn-cs"/>
      </a:defRPr>
    </a:lvl4pPr>
    <a:lvl5pPr marL="1828800" algn="l" rtl="0" eaLnBrk="0" fontAlgn="base" hangingPunct="0">
      <a:spcBef>
        <a:spcPct val="30000"/>
      </a:spcBef>
      <a:spcAft>
        <a:spcPct val="0"/>
      </a:spcAft>
      <a:defRPr sz="1100" kern="1200">
        <a:solidFill>
          <a:schemeClr val="tx1"/>
        </a:solidFill>
        <a:latin typeface="Times" pitchFamily="-110" charset="0"/>
        <a:ea typeface="ＭＳ Ｐゴシック" pitchFamily="-110"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22D6C82-A838-40C5-9789-EEC7D55AA64F}" type="slidenum">
              <a:rPr lang="en-US" smtClean="0"/>
              <a:pPr/>
              <a:t>3</a:t>
            </a:fld>
            <a:endParaRPr lang="en-US"/>
          </a:p>
        </p:txBody>
      </p:sp>
    </p:spTree>
    <p:extLst>
      <p:ext uri="{BB962C8B-B14F-4D97-AF65-F5344CB8AC3E}">
        <p14:creationId xmlns:p14="http://schemas.microsoft.com/office/powerpoint/2010/main" val="2317765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2D6C82-A838-40C5-9789-EEC7D55AA64F}" type="slidenum">
              <a:rPr lang="en-US" smtClean="0"/>
              <a:pPr/>
              <a:t>4</a:t>
            </a:fld>
            <a:endParaRPr lang="en-US"/>
          </a:p>
        </p:txBody>
      </p:sp>
    </p:spTree>
    <p:extLst>
      <p:ext uri="{BB962C8B-B14F-4D97-AF65-F5344CB8AC3E}">
        <p14:creationId xmlns:p14="http://schemas.microsoft.com/office/powerpoint/2010/main" val="491886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2D6C82-A838-40C5-9789-EEC7D55AA64F}" type="slidenum">
              <a:rPr lang="en-US" smtClean="0"/>
              <a:pPr/>
              <a:t>5</a:t>
            </a:fld>
            <a:endParaRPr lang="en-US"/>
          </a:p>
        </p:txBody>
      </p:sp>
    </p:spTree>
    <p:extLst>
      <p:ext uri="{BB962C8B-B14F-4D97-AF65-F5344CB8AC3E}">
        <p14:creationId xmlns:p14="http://schemas.microsoft.com/office/powerpoint/2010/main" val="4265631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22D6C82-A838-40C5-9789-EEC7D55AA64F}" type="slidenum">
              <a:rPr kumimoji="0" lang="en-US" sz="1000" b="0" i="0" u="none" strike="noStrike" kern="1200" cap="none" spc="0" normalizeH="0" baseline="0" noProof="0" smtClean="0">
                <a:ln>
                  <a:noFill/>
                </a:ln>
                <a:solidFill>
                  <a:srgbClr val="000000"/>
                </a:solidFill>
                <a:effectLst/>
                <a:uLnTx/>
                <a:uFillTx/>
                <a:latin typeface="Arial" pitchFamily="96" charset="0"/>
                <a:cs typeface="Arial" pitchFamily="96" charset="0"/>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US" sz="1000" b="0" i="0" u="none" strike="noStrike" kern="1200" cap="none" spc="0" normalizeH="0" baseline="0" noProof="0">
              <a:ln>
                <a:noFill/>
              </a:ln>
              <a:solidFill>
                <a:srgbClr val="000000"/>
              </a:solidFill>
              <a:effectLst/>
              <a:uLnTx/>
              <a:uFillTx/>
              <a:latin typeface="Arial" pitchFamily="96" charset="0"/>
              <a:cs typeface="Arial" pitchFamily="96" charset="0"/>
            </a:endParaRPr>
          </a:p>
        </p:txBody>
      </p:sp>
    </p:spTree>
    <p:extLst>
      <p:ext uri="{BB962C8B-B14F-4D97-AF65-F5344CB8AC3E}">
        <p14:creationId xmlns:p14="http://schemas.microsoft.com/office/powerpoint/2010/main" val="308744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357188"/>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3E1D09-1D10-476B-87F3-22F96DB9C7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2394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22D6C82-A838-40C5-9789-EEC7D55AA64F}" type="slidenum">
              <a:rPr kumimoji="0" lang="en-US" sz="1000" b="0" i="0" u="none" strike="noStrike" kern="1200" cap="none" spc="0" normalizeH="0" baseline="0" noProof="0" smtClean="0">
                <a:ln>
                  <a:noFill/>
                </a:ln>
                <a:solidFill>
                  <a:srgbClr val="000000"/>
                </a:solidFill>
                <a:effectLst/>
                <a:uLnTx/>
                <a:uFillTx/>
                <a:latin typeface="Arial" pitchFamily="96" charset="0"/>
                <a:cs typeface="Arial" pitchFamily="96" charset="0"/>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US" sz="1000" b="0" i="0" u="none" strike="noStrike" kern="1200" cap="none" spc="0" normalizeH="0" baseline="0" noProof="0">
              <a:ln>
                <a:noFill/>
              </a:ln>
              <a:solidFill>
                <a:srgbClr val="000000"/>
              </a:solidFill>
              <a:effectLst/>
              <a:uLnTx/>
              <a:uFillTx/>
              <a:latin typeface="Arial" pitchFamily="96" charset="0"/>
              <a:cs typeface="Arial" pitchFamily="96" charset="0"/>
            </a:endParaRPr>
          </a:p>
        </p:txBody>
      </p:sp>
    </p:spTree>
    <p:extLst>
      <p:ext uri="{BB962C8B-B14F-4D97-AF65-F5344CB8AC3E}">
        <p14:creationId xmlns:p14="http://schemas.microsoft.com/office/powerpoint/2010/main" val="4018842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2D6C82-A838-40C5-9789-EEC7D55AA64F}" type="slidenum">
              <a:rPr lang="en-US" smtClean="0"/>
              <a:pPr/>
              <a:t>10</a:t>
            </a:fld>
            <a:endParaRPr lang="en-US"/>
          </a:p>
        </p:txBody>
      </p:sp>
    </p:spTree>
    <p:extLst>
      <p:ext uri="{BB962C8B-B14F-4D97-AF65-F5344CB8AC3E}">
        <p14:creationId xmlns:p14="http://schemas.microsoft.com/office/powerpoint/2010/main" val="35902473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2D6C82-A838-40C5-9789-EEC7D55AA64F}" type="slidenum">
              <a:rPr lang="en-US" smtClean="0"/>
              <a:pPr/>
              <a:t>11</a:t>
            </a:fld>
            <a:endParaRPr lang="en-US"/>
          </a:p>
        </p:txBody>
      </p:sp>
    </p:spTree>
    <p:extLst>
      <p:ext uri="{BB962C8B-B14F-4D97-AF65-F5344CB8AC3E}">
        <p14:creationId xmlns:p14="http://schemas.microsoft.com/office/powerpoint/2010/main" val="32532466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2D6C82-A838-40C5-9789-EEC7D55AA64F}" type="slidenum">
              <a:rPr lang="en-US" smtClean="0"/>
              <a:pPr/>
              <a:t>13</a:t>
            </a:fld>
            <a:endParaRPr lang="en-US"/>
          </a:p>
        </p:txBody>
      </p:sp>
    </p:spTree>
    <p:extLst>
      <p:ext uri="{BB962C8B-B14F-4D97-AF65-F5344CB8AC3E}">
        <p14:creationId xmlns:p14="http://schemas.microsoft.com/office/powerpoint/2010/main" val="7076300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Title Slide FULL GOLD">
    <p:spTree>
      <p:nvGrpSpPr>
        <p:cNvPr id="1" name=""/>
        <p:cNvGrpSpPr/>
        <p:nvPr/>
      </p:nvGrpSpPr>
      <p:grpSpPr>
        <a:xfrm>
          <a:off x="0" y="0"/>
          <a:ext cx="0" cy="0"/>
          <a:chOff x="0" y="0"/>
          <a:chExt cx="0" cy="0"/>
        </a:xfrm>
      </p:grpSpPr>
      <p:sp>
        <p:nvSpPr>
          <p:cNvPr id="4" name="Rectangle 3"/>
          <p:cNvSpPr/>
          <p:nvPr userDrawn="1"/>
        </p:nvSpPr>
        <p:spPr bwMode="auto">
          <a:xfrm>
            <a:off x="-5819" y="3048000"/>
            <a:ext cx="9149819" cy="3810000"/>
          </a:xfrm>
          <a:prstGeom prst="rect">
            <a:avLst/>
          </a:prstGeom>
          <a:solidFill>
            <a:srgbClr val="A4BCC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10" charset="0"/>
            </a:endParaRPr>
          </a:p>
        </p:txBody>
      </p:sp>
      <p:sp>
        <p:nvSpPr>
          <p:cNvPr id="16" name="Text Placeholder 10"/>
          <p:cNvSpPr>
            <a:spLocks noGrp="1"/>
          </p:cNvSpPr>
          <p:nvPr>
            <p:ph type="body" sz="quarter" idx="10" hasCustomPrompt="1"/>
          </p:nvPr>
        </p:nvSpPr>
        <p:spPr>
          <a:xfrm>
            <a:off x="457200" y="5181600"/>
            <a:ext cx="7315200" cy="228600"/>
          </a:xfrm>
          <a:prstGeom prst="rect">
            <a:avLst/>
          </a:prstGeom>
        </p:spPr>
        <p:txBody>
          <a:bodyPr lIns="0" tIns="0" rIns="0" bIns="0">
            <a:noAutofit/>
          </a:bodyPr>
          <a:lstStyle>
            <a:lvl1pPr marL="1588" indent="-1588">
              <a:buNone/>
              <a:defRPr sz="1600" b="1" baseline="0">
                <a:solidFill>
                  <a:srgbClr val="3B4E5A"/>
                </a:solidFill>
              </a:defRPr>
            </a:lvl1pPr>
          </a:lstStyle>
          <a:p>
            <a:pPr lvl="0"/>
            <a:r>
              <a:rPr lang="en-US" dirty="0"/>
              <a:t>Presenter’s Name</a:t>
            </a:r>
          </a:p>
        </p:txBody>
      </p:sp>
      <p:sp>
        <p:nvSpPr>
          <p:cNvPr id="17" name="Text Placeholder 12"/>
          <p:cNvSpPr>
            <a:spLocks noGrp="1"/>
          </p:cNvSpPr>
          <p:nvPr>
            <p:ph type="body" sz="quarter" idx="11" hasCustomPrompt="1"/>
          </p:nvPr>
        </p:nvSpPr>
        <p:spPr>
          <a:xfrm>
            <a:off x="459006" y="5486400"/>
            <a:ext cx="7315200" cy="228600"/>
          </a:xfrm>
          <a:prstGeom prst="rect">
            <a:avLst/>
          </a:prstGeom>
        </p:spPr>
        <p:txBody>
          <a:bodyPr lIns="0" tIns="0" rIns="0" bIns="0">
            <a:noAutofit/>
          </a:bodyPr>
          <a:lstStyle>
            <a:lvl1pPr marL="1588" indent="-1588">
              <a:buNone/>
              <a:defRPr sz="1400" baseline="0">
                <a:solidFill>
                  <a:srgbClr val="3B4E5A"/>
                </a:solidFill>
              </a:defRPr>
            </a:lvl1pPr>
          </a:lstStyle>
          <a:p>
            <a:pPr lvl="0"/>
            <a:r>
              <a:rPr lang="en-US" dirty="0"/>
              <a:t>Month 00, 20XX</a:t>
            </a:r>
          </a:p>
        </p:txBody>
      </p:sp>
      <p:sp>
        <p:nvSpPr>
          <p:cNvPr id="8" name="Rectangle 2"/>
          <p:cNvSpPr>
            <a:spLocks noGrp="1" noChangeArrowheads="1"/>
          </p:cNvSpPr>
          <p:nvPr>
            <p:ph type="ctrTitle" hasCustomPrompt="1"/>
          </p:nvPr>
        </p:nvSpPr>
        <p:spPr bwMode="auto">
          <a:xfrm>
            <a:off x="457200" y="3200400"/>
            <a:ext cx="8305800" cy="1066800"/>
          </a:xfrm>
          <a:prstGeom prst="rect">
            <a:avLst/>
          </a:prstGeom>
          <a:noFill/>
          <a:ln>
            <a:miter lim="800000"/>
            <a:headEnd/>
            <a:tailEnd/>
          </a:ln>
        </p:spPr>
        <p:txBody>
          <a:bodyPr anchor="b" anchorCtr="0">
            <a:normAutofit/>
          </a:bodyPr>
          <a:lstStyle>
            <a:lvl1pPr>
              <a:defRPr sz="3200" b="1" baseline="0">
                <a:solidFill>
                  <a:schemeClr val="bg1"/>
                </a:solidFill>
              </a:defRPr>
            </a:lvl1pPr>
          </a:lstStyle>
          <a:p>
            <a:r>
              <a:rPr lang="en-US" dirty="0"/>
              <a:t>Title slide headline</a:t>
            </a:r>
          </a:p>
        </p:txBody>
      </p:sp>
      <p:sp>
        <p:nvSpPr>
          <p:cNvPr id="9" name="Text Placeholder 2"/>
          <p:cNvSpPr>
            <a:spLocks noGrp="1"/>
          </p:cNvSpPr>
          <p:nvPr>
            <p:ph type="body" sz="quarter" idx="13" hasCustomPrompt="1"/>
          </p:nvPr>
        </p:nvSpPr>
        <p:spPr>
          <a:xfrm>
            <a:off x="464762" y="4419600"/>
            <a:ext cx="8305800" cy="533400"/>
          </a:xfrm>
        </p:spPr>
        <p:txBody>
          <a:bodyPr/>
          <a:lstStyle>
            <a:lvl1pPr marL="0" indent="0">
              <a:buNone/>
              <a:defRPr sz="2800" baseline="0">
                <a:solidFill>
                  <a:schemeClr val="bg1"/>
                </a:solidFill>
              </a:defRPr>
            </a:lvl1pPr>
          </a:lstStyle>
          <a:p>
            <a:pPr lvl="0"/>
            <a:r>
              <a:rPr lang="en-US" dirty="0"/>
              <a:t>Optional 2nd line</a:t>
            </a:r>
          </a:p>
        </p:txBody>
      </p:sp>
      <p:pic>
        <p:nvPicPr>
          <p:cNvPr id="2" name="Picture 1"/>
          <p:cNvPicPr>
            <a:picLocks noChangeAspect="1"/>
          </p:cNvPicPr>
          <p:nvPr userDrawn="1"/>
        </p:nvPicPr>
        <p:blipFill rotWithShape="1">
          <a:blip r:embed="rId2"/>
          <a:srcRect t="18813" r="-96" b="19698"/>
          <a:stretch/>
        </p:blipFill>
        <p:spPr>
          <a:xfrm>
            <a:off x="0" y="829147"/>
            <a:ext cx="9153053" cy="2040941"/>
          </a:xfrm>
          <a:prstGeom prst="rect">
            <a:avLst/>
          </a:prstGeom>
        </p:spPr>
      </p:pic>
      <p:sp>
        <p:nvSpPr>
          <p:cNvPr id="3" name="Rectangle 2"/>
          <p:cNvSpPr/>
          <p:nvPr userDrawn="1"/>
        </p:nvSpPr>
        <p:spPr bwMode="auto">
          <a:xfrm>
            <a:off x="-5817" y="2845004"/>
            <a:ext cx="9149818" cy="228599"/>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0" charset="0"/>
            </a:endParaRPr>
          </a:p>
        </p:txBody>
      </p:sp>
    </p:spTree>
    <p:extLst>
      <p:ext uri="{BB962C8B-B14F-4D97-AF65-F5344CB8AC3E}">
        <p14:creationId xmlns:p14="http://schemas.microsoft.com/office/powerpoint/2010/main" val="1814384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SUBHEAD BULLETS">
    <p:spTree>
      <p:nvGrpSpPr>
        <p:cNvPr id="1" name=""/>
        <p:cNvGrpSpPr/>
        <p:nvPr/>
      </p:nvGrpSpPr>
      <p:grpSpPr>
        <a:xfrm>
          <a:off x="0" y="0"/>
          <a:ext cx="0" cy="0"/>
          <a:chOff x="0" y="0"/>
          <a:chExt cx="0" cy="0"/>
        </a:xfrm>
      </p:grpSpPr>
      <p:sp>
        <p:nvSpPr>
          <p:cNvPr id="4" name="Rectangle 23"/>
          <p:cNvSpPr>
            <a:spLocks noGrp="1" noChangeArrowheads="1"/>
          </p:cNvSpPr>
          <p:nvPr>
            <p:ph type="sldNum" sz="quarter" idx="10"/>
          </p:nvPr>
        </p:nvSpPr>
        <p:spPr/>
        <p:txBody>
          <a:bodyPr/>
          <a:lstStyle>
            <a:lvl1pPr>
              <a:defRPr/>
            </a:lvl1pPr>
          </a:lstStyle>
          <a:p>
            <a:fld id="{9E002CCB-F2DD-4C35-9AAB-4F487BD88620}" type="slidenum">
              <a:rPr lang="en-US"/>
              <a:pPr/>
              <a:t>‹#›</a:t>
            </a:fld>
            <a:endParaRPr lang="en-US" sz="900"/>
          </a:p>
        </p:txBody>
      </p:sp>
      <p:sp>
        <p:nvSpPr>
          <p:cNvPr id="9" name="Title Placeholder 1"/>
          <p:cNvSpPr>
            <a:spLocks noGrp="1"/>
          </p:cNvSpPr>
          <p:nvPr>
            <p:ph type="title" hasCustomPrompt="1"/>
          </p:nvPr>
        </p:nvSpPr>
        <p:spPr>
          <a:xfrm>
            <a:off x="457200" y="1219200"/>
            <a:ext cx="8229600" cy="838200"/>
          </a:xfrm>
          <a:prstGeom prst="rect">
            <a:avLst/>
          </a:prstGeom>
        </p:spPr>
        <p:txBody>
          <a:bodyPr vert="horz" lIns="0" tIns="0" rIns="0" bIns="0" rtlCol="0" anchor="t" anchorCtr="0">
            <a:normAutofit/>
          </a:bodyPr>
          <a:lstStyle>
            <a:lvl1pPr>
              <a:defRPr sz="3000">
                <a:solidFill>
                  <a:srgbClr val="425563"/>
                </a:solidFill>
              </a:defRPr>
            </a:lvl1pPr>
          </a:lstStyle>
          <a:p>
            <a:r>
              <a:rPr lang="en-US" dirty="0"/>
              <a:t>Click to add text</a:t>
            </a:r>
            <a:br>
              <a:rPr lang="en-US" dirty="0"/>
            </a:br>
            <a:r>
              <a:rPr lang="en-US" dirty="0"/>
              <a:t>30 </a:t>
            </a:r>
            <a:r>
              <a:rPr lang="en-US" dirty="0" err="1"/>
              <a:t>pt</a:t>
            </a:r>
            <a:r>
              <a:rPr lang="en-US" dirty="0"/>
              <a:t> size</a:t>
            </a:r>
          </a:p>
        </p:txBody>
      </p:sp>
      <p:sp>
        <p:nvSpPr>
          <p:cNvPr id="3" name="Text Placeholder 2"/>
          <p:cNvSpPr>
            <a:spLocks noGrp="1"/>
          </p:cNvSpPr>
          <p:nvPr>
            <p:ph type="body" sz="quarter" idx="11" hasCustomPrompt="1"/>
          </p:nvPr>
        </p:nvSpPr>
        <p:spPr>
          <a:xfrm>
            <a:off x="457200" y="2057400"/>
            <a:ext cx="8229600" cy="466928"/>
          </a:xfrm>
        </p:spPr>
        <p:txBody>
          <a:bodyPr/>
          <a:lstStyle>
            <a:lvl1pPr marL="0" indent="0">
              <a:lnSpc>
                <a:spcPts val="2200"/>
              </a:lnSpc>
              <a:buNone/>
              <a:defRPr sz="2000" b="1" baseline="0"/>
            </a:lvl1pPr>
          </a:lstStyle>
          <a:p>
            <a:pPr lvl="0"/>
            <a:r>
              <a:rPr lang="en-US" dirty="0"/>
              <a:t>Subhead style – click to add text</a:t>
            </a:r>
          </a:p>
        </p:txBody>
      </p:sp>
      <p:sp>
        <p:nvSpPr>
          <p:cNvPr id="6" name="Content Placeholder 5"/>
          <p:cNvSpPr>
            <a:spLocks noGrp="1"/>
          </p:cNvSpPr>
          <p:nvPr>
            <p:ph sz="quarter" idx="12" hasCustomPrompt="1"/>
          </p:nvPr>
        </p:nvSpPr>
        <p:spPr>
          <a:xfrm>
            <a:off x="457200" y="2514600"/>
            <a:ext cx="8229600" cy="3657600"/>
          </a:xfrm>
        </p:spPr>
        <p:txBody>
          <a:bodyPr/>
          <a:lstStyle>
            <a:lvl1pPr>
              <a:lnSpc>
                <a:spcPts val="2200"/>
              </a:lnSpc>
              <a:spcBef>
                <a:spcPts val="0"/>
              </a:spcBef>
              <a:spcAft>
                <a:spcPts val="450"/>
              </a:spcAft>
              <a:defRPr sz="2000"/>
            </a:lvl1pPr>
            <a:lvl2pPr>
              <a:lnSpc>
                <a:spcPts val="2200"/>
              </a:lnSpc>
              <a:spcBef>
                <a:spcPts val="0"/>
              </a:spcBef>
              <a:spcAft>
                <a:spcPts val="450"/>
              </a:spcAft>
              <a:defRPr sz="2000"/>
            </a:lvl2pPr>
            <a:lvl3pPr>
              <a:spcBef>
                <a:spcPts val="0"/>
              </a:spcBef>
              <a:spcAft>
                <a:spcPts val="450"/>
              </a:spcAft>
              <a:defRPr sz="1800"/>
            </a:lvl3pPr>
          </a:lstStyle>
          <a:p>
            <a:pPr lvl="0"/>
            <a:r>
              <a:rPr lang="en-US" dirty="0"/>
              <a:t>20 </a:t>
            </a:r>
            <a:r>
              <a:rPr lang="en-US" dirty="0" err="1"/>
              <a:t>pt</a:t>
            </a:r>
            <a:r>
              <a:rPr lang="en-US" dirty="0"/>
              <a:t> size click to add text</a:t>
            </a:r>
          </a:p>
          <a:p>
            <a:pPr lvl="1"/>
            <a:r>
              <a:rPr lang="en-US" dirty="0"/>
              <a:t>20 </a:t>
            </a:r>
            <a:r>
              <a:rPr lang="en-US" dirty="0" err="1"/>
              <a:t>pt</a:t>
            </a:r>
            <a:r>
              <a:rPr lang="en-US" dirty="0"/>
              <a:t> size second level</a:t>
            </a:r>
          </a:p>
          <a:p>
            <a:pPr lvl="2"/>
            <a:r>
              <a:rPr lang="en-US" dirty="0"/>
              <a:t>18 </a:t>
            </a:r>
            <a:r>
              <a:rPr lang="en-US" dirty="0" err="1"/>
              <a:t>pt</a:t>
            </a:r>
            <a:r>
              <a:rPr lang="en-US" dirty="0"/>
              <a:t> size third level</a:t>
            </a:r>
          </a:p>
        </p:txBody>
      </p:sp>
    </p:spTree>
    <p:extLst>
      <p:ext uri="{BB962C8B-B14F-4D97-AF65-F5344CB8AC3E}">
        <p14:creationId xmlns:p14="http://schemas.microsoft.com/office/powerpoint/2010/main" val="1352941809"/>
      </p:ext>
    </p:extLst>
  </p:cSld>
  <p:clrMapOvr>
    <a:masterClrMapping/>
  </p:clrMapOvr>
  <p:extLst>
    <p:ext uri="{DCECCB84-F9BA-43D5-87BE-67443E8EF086}">
      <p15:sldGuideLst xmlns:p15="http://schemas.microsoft.com/office/powerpoint/2012/main">
        <p15:guide id="1" orient="horz" pos="1296"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2 COLUMN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57200" y="2209800"/>
            <a:ext cx="3962400" cy="4038600"/>
          </a:xfrm>
          <a:prstGeom prst="rect">
            <a:avLst/>
          </a:prstGeom>
        </p:spPr>
        <p:txBody>
          <a:bodyPr/>
          <a:lstStyle>
            <a:lvl1pPr>
              <a:defRPr sz="20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20 </a:t>
            </a:r>
            <a:r>
              <a:rPr lang="en-US" dirty="0" err="1"/>
              <a:t>pt</a:t>
            </a:r>
            <a:r>
              <a:rPr lang="en-US" dirty="0"/>
              <a:t> size click to add text</a:t>
            </a:r>
          </a:p>
          <a:p>
            <a:pPr lvl="1"/>
            <a:r>
              <a:rPr lang="en-US" dirty="0"/>
              <a:t>20 </a:t>
            </a:r>
            <a:r>
              <a:rPr lang="en-US" dirty="0" err="1"/>
              <a:t>pt</a:t>
            </a:r>
            <a:r>
              <a:rPr lang="en-US" dirty="0"/>
              <a:t> size second level</a:t>
            </a:r>
          </a:p>
          <a:p>
            <a:pPr lvl="2"/>
            <a:r>
              <a:rPr lang="en-US" dirty="0"/>
              <a:t>18 </a:t>
            </a:r>
            <a:r>
              <a:rPr lang="en-US" dirty="0" err="1"/>
              <a:t>pt</a:t>
            </a:r>
            <a:r>
              <a:rPr lang="en-US" dirty="0"/>
              <a:t> size third level</a:t>
            </a:r>
          </a:p>
        </p:txBody>
      </p:sp>
      <p:sp>
        <p:nvSpPr>
          <p:cNvPr id="4" name="Content Placeholder 3"/>
          <p:cNvSpPr>
            <a:spLocks noGrp="1"/>
          </p:cNvSpPr>
          <p:nvPr>
            <p:ph sz="half" idx="2" hasCustomPrompt="1"/>
          </p:nvPr>
        </p:nvSpPr>
        <p:spPr>
          <a:xfrm>
            <a:off x="4648200" y="2209800"/>
            <a:ext cx="4038600" cy="4038600"/>
          </a:xfrm>
          <a:prstGeom prst="rect">
            <a:avLst/>
          </a:prstGeom>
        </p:spPr>
        <p:txBody>
          <a:bodyPr/>
          <a:lstStyle>
            <a:lvl1pPr>
              <a:defRPr lang="en-US" sz="2000" dirty="0" smtClean="0"/>
            </a:lvl1pPr>
            <a:lvl2pPr>
              <a:defRPr lang="en-US" sz="2000" dirty="0" smtClean="0"/>
            </a:lvl2pPr>
            <a:lvl3pPr>
              <a:defRPr lang="en-US" sz="1800" dirty="0" smtClean="0"/>
            </a:lvl3pPr>
            <a:lvl4pPr>
              <a:defRPr lang="en-US" dirty="0" smtClean="0"/>
            </a:lvl4pPr>
            <a:lvl5pPr>
              <a:defRPr lang="en-US" dirty="0"/>
            </a:lvl5pPr>
            <a:lvl6pPr>
              <a:defRPr sz="1800"/>
            </a:lvl6pPr>
            <a:lvl7pPr>
              <a:defRPr sz="1800"/>
            </a:lvl7pPr>
            <a:lvl8pPr>
              <a:defRPr sz="1800"/>
            </a:lvl8pPr>
            <a:lvl9pPr>
              <a:defRPr sz="1800"/>
            </a:lvl9pPr>
          </a:lstStyle>
          <a:p>
            <a:pPr lvl="0"/>
            <a:r>
              <a:rPr lang="en-US" dirty="0"/>
              <a:t>20 </a:t>
            </a:r>
            <a:r>
              <a:rPr lang="en-US" dirty="0" err="1"/>
              <a:t>pt</a:t>
            </a:r>
            <a:r>
              <a:rPr lang="en-US" dirty="0"/>
              <a:t> size click to add text</a:t>
            </a:r>
          </a:p>
          <a:p>
            <a:pPr lvl="1"/>
            <a:r>
              <a:rPr lang="en-US" dirty="0"/>
              <a:t>20 </a:t>
            </a:r>
            <a:r>
              <a:rPr lang="en-US" dirty="0" err="1"/>
              <a:t>pt</a:t>
            </a:r>
            <a:r>
              <a:rPr lang="en-US" dirty="0"/>
              <a:t> size second level</a:t>
            </a:r>
          </a:p>
          <a:p>
            <a:pPr lvl="2"/>
            <a:r>
              <a:rPr lang="en-US" dirty="0"/>
              <a:t>18 </a:t>
            </a:r>
            <a:r>
              <a:rPr lang="en-US" dirty="0" err="1"/>
              <a:t>pt</a:t>
            </a:r>
            <a:r>
              <a:rPr lang="en-US" dirty="0"/>
              <a:t> size third level</a:t>
            </a:r>
          </a:p>
        </p:txBody>
      </p:sp>
      <p:sp>
        <p:nvSpPr>
          <p:cNvPr id="5" name="Rectangle 23"/>
          <p:cNvSpPr>
            <a:spLocks noGrp="1" noChangeArrowheads="1"/>
          </p:cNvSpPr>
          <p:nvPr>
            <p:ph type="sldNum" sz="quarter" idx="10"/>
          </p:nvPr>
        </p:nvSpPr>
        <p:spPr/>
        <p:txBody>
          <a:bodyPr/>
          <a:lstStyle>
            <a:lvl1pPr>
              <a:defRPr/>
            </a:lvl1pPr>
          </a:lstStyle>
          <a:p>
            <a:fld id="{5BA49101-B0B4-4876-A645-F3811FDF18DA}" type="slidenum">
              <a:rPr lang="en-US"/>
              <a:pPr/>
              <a:t>‹#›</a:t>
            </a:fld>
            <a:endParaRPr lang="en-US" sz="900"/>
          </a:p>
        </p:txBody>
      </p:sp>
      <p:sp>
        <p:nvSpPr>
          <p:cNvPr id="7" name="Title Placeholder 1"/>
          <p:cNvSpPr>
            <a:spLocks noGrp="1"/>
          </p:cNvSpPr>
          <p:nvPr>
            <p:ph type="title" hasCustomPrompt="1"/>
          </p:nvPr>
        </p:nvSpPr>
        <p:spPr>
          <a:xfrm>
            <a:off x="457200" y="1219200"/>
            <a:ext cx="8229600" cy="838200"/>
          </a:xfrm>
          <a:prstGeom prst="rect">
            <a:avLst/>
          </a:prstGeom>
        </p:spPr>
        <p:txBody>
          <a:bodyPr vert="horz" lIns="0" tIns="0" rIns="0" bIns="0" rtlCol="0" anchor="t" anchorCtr="0">
            <a:normAutofit/>
          </a:bodyPr>
          <a:lstStyle>
            <a:lvl1pPr>
              <a:defRPr sz="3000" b="0">
                <a:solidFill>
                  <a:srgbClr val="425563"/>
                </a:solidFill>
              </a:defRPr>
            </a:lvl1pPr>
          </a:lstStyle>
          <a:p>
            <a:r>
              <a:rPr lang="en-US" dirty="0"/>
              <a:t>Click to add text</a:t>
            </a:r>
            <a:br>
              <a:rPr lang="en-US" dirty="0"/>
            </a:br>
            <a:r>
              <a:rPr lang="en-US" dirty="0"/>
              <a:t>30 </a:t>
            </a:r>
            <a:r>
              <a:rPr lang="en-US" dirty="0" err="1"/>
              <a:t>pt</a:t>
            </a:r>
            <a:r>
              <a:rPr lang="en-US" dirty="0"/>
              <a:t> size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hapter slide WHITE">
    <p:spTree>
      <p:nvGrpSpPr>
        <p:cNvPr id="1" name=""/>
        <p:cNvGrpSpPr/>
        <p:nvPr/>
      </p:nvGrpSpPr>
      <p:grpSpPr>
        <a:xfrm>
          <a:off x="0" y="0"/>
          <a:ext cx="0" cy="0"/>
          <a:chOff x="0" y="0"/>
          <a:chExt cx="0" cy="0"/>
        </a:xfrm>
      </p:grpSpPr>
      <p:pic>
        <p:nvPicPr>
          <p:cNvPr id="3" name="Picture 2" descr="A picture containing device&#10;&#10;Description automatically generated">
            <a:extLst>
              <a:ext uri="{FF2B5EF4-FFF2-40B4-BE49-F238E27FC236}">
                <a16:creationId xmlns:a16="http://schemas.microsoft.com/office/drawing/2014/main" id="{22430E40-F1C9-4B4F-956D-BCA0BDA9ADA9}"/>
              </a:ext>
            </a:extLst>
          </p:cNvPr>
          <p:cNvPicPr>
            <a:picLocks noChangeAspect="1"/>
          </p:cNvPicPr>
          <p:nvPr userDrawn="1"/>
        </p:nvPicPr>
        <p:blipFill>
          <a:blip r:embed="rId2"/>
          <a:stretch>
            <a:fillRect/>
          </a:stretch>
        </p:blipFill>
        <p:spPr>
          <a:xfrm>
            <a:off x="0" y="834424"/>
            <a:ext cx="9144000" cy="6023576"/>
          </a:xfrm>
          <a:prstGeom prst="rect">
            <a:avLst/>
          </a:prstGeom>
        </p:spPr>
      </p:pic>
      <p:sp>
        <p:nvSpPr>
          <p:cNvPr id="4" name="Rectangle 23"/>
          <p:cNvSpPr>
            <a:spLocks noGrp="1" noChangeArrowheads="1"/>
          </p:cNvSpPr>
          <p:nvPr>
            <p:ph type="sldNum" sz="quarter" idx="10"/>
          </p:nvPr>
        </p:nvSpPr>
        <p:spPr/>
        <p:txBody>
          <a:bodyPr/>
          <a:lstStyle>
            <a:lvl1pPr>
              <a:defRPr/>
            </a:lvl1pPr>
          </a:lstStyle>
          <a:p>
            <a:fld id="{9E002CCB-F2DD-4C35-9AAB-4F487BD88620}" type="slidenum">
              <a:rPr lang="en-US"/>
              <a:pPr/>
              <a:t>‹#›</a:t>
            </a:fld>
            <a:endParaRPr lang="en-US" sz="900"/>
          </a:p>
        </p:txBody>
      </p:sp>
      <p:sp>
        <p:nvSpPr>
          <p:cNvPr id="8" name="Title 2"/>
          <p:cNvSpPr>
            <a:spLocks noGrp="1"/>
          </p:cNvSpPr>
          <p:nvPr>
            <p:ph type="title" hasCustomPrompt="1"/>
          </p:nvPr>
        </p:nvSpPr>
        <p:spPr>
          <a:xfrm>
            <a:off x="457200" y="2133600"/>
            <a:ext cx="8229600" cy="1004010"/>
          </a:xfrm>
        </p:spPr>
        <p:txBody>
          <a:bodyPr anchor="b" anchorCtr="0"/>
          <a:lstStyle>
            <a:lvl1pPr>
              <a:defRPr baseline="0">
                <a:solidFill>
                  <a:schemeClr val="tx1"/>
                </a:solidFill>
              </a:defRPr>
            </a:lvl1pPr>
          </a:lstStyle>
          <a:p>
            <a:r>
              <a:rPr lang="en-US" dirty="0"/>
              <a:t>Chapter slide used to introduce next section (if applicable)</a:t>
            </a:r>
          </a:p>
        </p:txBody>
      </p:sp>
      <p:sp>
        <p:nvSpPr>
          <p:cNvPr id="5" name="Text Placeholder 4"/>
          <p:cNvSpPr>
            <a:spLocks noGrp="1"/>
          </p:cNvSpPr>
          <p:nvPr>
            <p:ph type="body" sz="quarter" idx="11" hasCustomPrompt="1"/>
          </p:nvPr>
        </p:nvSpPr>
        <p:spPr>
          <a:xfrm>
            <a:off x="457200" y="3276600"/>
            <a:ext cx="8229600" cy="609600"/>
          </a:xfrm>
        </p:spPr>
        <p:txBody>
          <a:bodyPr/>
          <a:lstStyle>
            <a:lvl1pPr marL="0" indent="0">
              <a:buNone/>
              <a:defRPr sz="2200" b="1"/>
            </a:lvl1pPr>
          </a:lstStyle>
          <a:p>
            <a:pPr lvl="0"/>
            <a:r>
              <a:rPr lang="en-US" dirty="0"/>
              <a:t>Subhead – click to add text</a:t>
            </a:r>
          </a:p>
        </p:txBody>
      </p:sp>
    </p:spTree>
    <p:extLst>
      <p:ext uri="{BB962C8B-B14F-4D97-AF65-F5344CB8AC3E}">
        <p14:creationId xmlns:p14="http://schemas.microsoft.com/office/powerpoint/2010/main" val="4196301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PYRIGHT">
    <p:spTree>
      <p:nvGrpSpPr>
        <p:cNvPr id="1" name=""/>
        <p:cNvGrpSpPr/>
        <p:nvPr/>
      </p:nvGrpSpPr>
      <p:grpSpPr>
        <a:xfrm>
          <a:off x="0" y="0"/>
          <a:ext cx="0" cy="0"/>
          <a:chOff x="0" y="0"/>
          <a:chExt cx="0" cy="0"/>
        </a:xfrm>
      </p:grpSpPr>
      <p:sp>
        <p:nvSpPr>
          <p:cNvPr id="4" name="Rectangle 3"/>
          <p:cNvSpPr/>
          <p:nvPr userDrawn="1"/>
        </p:nvSpPr>
        <p:spPr bwMode="auto">
          <a:xfrm>
            <a:off x="0" y="0"/>
            <a:ext cx="9144000" cy="6858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0" charset="0"/>
            </a:endParaRPr>
          </a:p>
        </p:txBody>
      </p:sp>
      <p:sp>
        <p:nvSpPr>
          <p:cNvPr id="5" name="Rectangle 4"/>
          <p:cNvSpPr/>
          <p:nvPr userDrawn="1"/>
        </p:nvSpPr>
        <p:spPr>
          <a:xfrm>
            <a:off x="378675" y="5921514"/>
            <a:ext cx="4572000" cy="861774"/>
          </a:xfrm>
          <a:prstGeom prst="rect">
            <a:avLst/>
          </a:prstGeom>
        </p:spPr>
        <p:txBody>
          <a:bodyPr>
            <a:spAutoFit/>
          </a:bodyPr>
          <a:lstStyle/>
          <a:p>
            <a:r>
              <a:rPr lang="en-US" sz="1000" b="1" dirty="0">
                <a:latin typeface="Arial" pitchFamily="96" charset="0"/>
              </a:rPr>
              <a:t>Ochs, Inc.</a:t>
            </a:r>
          </a:p>
          <a:p>
            <a:r>
              <a:rPr lang="en-US" sz="1000" b="0" dirty="0">
                <a:latin typeface="Arial" pitchFamily="96" charset="0"/>
              </a:rPr>
              <a:t>A Securian Financial Company</a:t>
            </a:r>
          </a:p>
          <a:p>
            <a:r>
              <a:rPr lang="en-US" sz="1000" dirty="0">
                <a:latin typeface="Arial" pitchFamily="96" charset="0"/>
              </a:rPr>
              <a:t>ochsinc.com</a:t>
            </a:r>
          </a:p>
          <a:p>
            <a:endParaRPr lang="en-US" sz="1000" dirty="0">
              <a:latin typeface="Arial" pitchFamily="96" charset="0"/>
            </a:endParaRPr>
          </a:p>
          <a:p>
            <a:r>
              <a:rPr lang="en-US" sz="1000" dirty="0">
                <a:latin typeface="Arial" pitchFamily="96" charset="0"/>
              </a:rPr>
              <a:t>©2020 Ochs, Inc. All rights reserved.</a:t>
            </a:r>
          </a:p>
        </p:txBody>
      </p:sp>
    </p:spTree>
    <p:extLst>
      <p:ext uri="{BB962C8B-B14F-4D97-AF65-F5344CB8AC3E}">
        <p14:creationId xmlns:p14="http://schemas.microsoft.com/office/powerpoint/2010/main" val="3728236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Bullets-Standard High-Level_Overview">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1402080"/>
            <a:ext cx="7772400" cy="960120"/>
          </a:xfrm>
        </p:spPr>
        <p:txBody>
          <a:bodyPr>
            <a:noAutofit/>
          </a:bodyPr>
          <a:lstStyle>
            <a:lvl1pPr>
              <a:defRPr/>
            </a:lvl1pPr>
          </a:lstStyle>
          <a:p>
            <a:r>
              <a:rPr lang="en-US" dirty="0"/>
              <a:t>Headline 30pt</a:t>
            </a:r>
            <a:br>
              <a:rPr lang="en-US" dirty="0"/>
            </a:br>
            <a:r>
              <a:rPr lang="en-US" dirty="0"/>
              <a:t>Arial bold</a:t>
            </a:r>
          </a:p>
        </p:txBody>
      </p:sp>
      <p:sp>
        <p:nvSpPr>
          <p:cNvPr id="3" name="Content Placeholder 2"/>
          <p:cNvSpPr>
            <a:spLocks noGrp="1"/>
          </p:cNvSpPr>
          <p:nvPr>
            <p:ph idx="1" hasCustomPrompt="1"/>
          </p:nvPr>
        </p:nvSpPr>
        <p:spPr>
          <a:xfrm>
            <a:off x="685800" y="2487168"/>
            <a:ext cx="7772400" cy="4104132"/>
          </a:xfrm>
        </p:spPr>
        <p:txBody>
          <a:bodyPr>
            <a:noAutofit/>
          </a:bodyPr>
          <a:lstStyle>
            <a:lvl1pPr marL="238125" indent="-238125">
              <a:buFont typeface="Arial" panose="020B0604020202020204" pitchFamily="34" charset="0"/>
              <a:buChar char="•"/>
              <a:defRPr>
                <a:solidFill>
                  <a:schemeClr val="accent5"/>
                </a:solidFill>
              </a:defRPr>
            </a:lvl1pPr>
            <a:lvl2pPr>
              <a:defRPr>
                <a:solidFill>
                  <a:schemeClr val="accent5"/>
                </a:solidFill>
              </a:defRPr>
            </a:lvl2pPr>
            <a:lvl3pPr>
              <a:defRPr>
                <a:solidFill>
                  <a:schemeClr val="accent5"/>
                </a:solidFill>
              </a:defRPr>
            </a:lvl3pPr>
          </a:lstStyle>
          <a:p>
            <a:r>
              <a:rPr lang="en-US" dirty="0"/>
              <a:t>Bullet copy 24pt Arial.</a:t>
            </a:r>
          </a:p>
          <a:p>
            <a:pPr lvl="1"/>
            <a:r>
              <a:rPr lang="en-US" dirty="0"/>
              <a:t>Nos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a:t>
            </a:r>
            <a:r>
              <a:rPr lang="en-US" dirty="0" err="1"/>
              <a:t>everum</a:t>
            </a:r>
            <a:r>
              <a:rPr lang="en-US" dirty="0"/>
              <a:t>.</a:t>
            </a:r>
          </a:p>
          <a:p>
            <a:pPr lvl="2"/>
            <a:r>
              <a:rPr lang="en-US" dirty="0"/>
              <a:t>Et quam, cup et </a:t>
            </a:r>
            <a:r>
              <a:rPr lang="en-US" dirty="0" err="1"/>
              <a:t>ra</a:t>
            </a:r>
            <a:r>
              <a:rPr lang="en-US" dirty="0"/>
              <a:t> </a:t>
            </a:r>
            <a:r>
              <a:rPr lang="en-US" dirty="0" err="1"/>
              <a:t>peleceped</a:t>
            </a:r>
            <a:r>
              <a:rPr lang="en-US" dirty="0"/>
              <a:t> </a:t>
            </a:r>
            <a:r>
              <a:rPr lang="en-US" dirty="0" err="1"/>
              <a:t>magnat</a:t>
            </a:r>
            <a:r>
              <a:rPr lang="en-US" dirty="0"/>
              <a:t>.</a:t>
            </a:r>
          </a:p>
        </p:txBody>
      </p:sp>
    </p:spTree>
    <p:extLst>
      <p:ext uri="{BB962C8B-B14F-4D97-AF65-F5344CB8AC3E}">
        <p14:creationId xmlns:p14="http://schemas.microsoft.com/office/powerpoint/2010/main" val="4244295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76200"/>
            <a:ext cx="9144000" cy="969360"/>
          </a:xfrm>
          <a:prstGeom prst="rect">
            <a:avLst/>
          </a:prstGeom>
        </p:spPr>
      </p:pic>
      <p:sp>
        <p:nvSpPr>
          <p:cNvPr id="8" name="Slide Number Placeholder 7"/>
          <p:cNvSpPr>
            <a:spLocks noGrp="1"/>
          </p:cNvSpPr>
          <p:nvPr>
            <p:ph type="sldNum" sz="quarter" idx="4"/>
          </p:nvPr>
        </p:nvSpPr>
        <p:spPr>
          <a:xfrm>
            <a:off x="7844853" y="6400800"/>
            <a:ext cx="838200" cy="457200"/>
          </a:xfrm>
          <a:prstGeom prst="rect">
            <a:avLst/>
          </a:prstGeom>
        </p:spPr>
        <p:txBody>
          <a:bodyPr vert="horz" wrap="square" lIns="0" tIns="27432" rIns="0" bIns="91440" numCol="1" anchor="t" anchorCtr="0" compatLnSpc="1">
            <a:prstTxWarp prst="textNoShape">
              <a:avLst/>
            </a:prstTxWarp>
          </a:bodyPr>
          <a:lstStyle>
            <a:lvl1pPr algn="r" eaLnBrk="0" hangingPunct="0">
              <a:defRPr sz="1000" b="0">
                <a:latin typeface="Arial" pitchFamily="96" charset="0"/>
                <a:ea typeface="Arial" pitchFamily="96" charset="0"/>
                <a:cs typeface="Arial" pitchFamily="96" charset="0"/>
              </a:defRPr>
            </a:lvl1pPr>
          </a:lstStyle>
          <a:p>
            <a:fld id="{52A958B6-62BA-4A20-8A11-7940999D4F67}" type="slidenum">
              <a:rPr lang="en-US" smtClean="0"/>
              <a:pPr/>
              <a:t>‹#›</a:t>
            </a:fld>
            <a:endParaRPr lang="en-US" dirty="0"/>
          </a:p>
        </p:txBody>
      </p:sp>
      <p:sp>
        <p:nvSpPr>
          <p:cNvPr id="2" name="Title Placeholder 1"/>
          <p:cNvSpPr>
            <a:spLocks noGrp="1"/>
          </p:cNvSpPr>
          <p:nvPr>
            <p:ph type="title"/>
          </p:nvPr>
        </p:nvSpPr>
        <p:spPr>
          <a:xfrm>
            <a:off x="457200" y="1219200"/>
            <a:ext cx="8229600" cy="838200"/>
          </a:xfrm>
          <a:prstGeom prst="rect">
            <a:avLst/>
          </a:prstGeom>
        </p:spPr>
        <p:txBody>
          <a:bodyPr vert="horz" lIns="0" tIns="0" rIns="0" bIns="0" rtlCol="0" anchor="t" anchorCtr="0">
            <a:normAutofit/>
          </a:bodyPr>
          <a:lstStyle/>
          <a:p>
            <a:r>
              <a:rPr lang="en-US" dirty="0"/>
              <a:t>Click to add text</a:t>
            </a:r>
            <a:br>
              <a:rPr lang="en-US" dirty="0"/>
            </a:br>
            <a:r>
              <a:rPr lang="en-US" dirty="0"/>
              <a:t>30 </a:t>
            </a:r>
            <a:r>
              <a:rPr lang="en-US" dirty="0" err="1"/>
              <a:t>pt</a:t>
            </a:r>
            <a:r>
              <a:rPr lang="en-US" dirty="0"/>
              <a:t> size</a:t>
            </a:r>
          </a:p>
        </p:txBody>
      </p:sp>
      <p:sp>
        <p:nvSpPr>
          <p:cNvPr id="4" name="Text Placeholder 3"/>
          <p:cNvSpPr>
            <a:spLocks noGrp="1"/>
          </p:cNvSpPr>
          <p:nvPr>
            <p:ph type="body" idx="1"/>
          </p:nvPr>
        </p:nvSpPr>
        <p:spPr>
          <a:xfrm>
            <a:off x="457200" y="2209800"/>
            <a:ext cx="8229600" cy="3962400"/>
          </a:xfrm>
          <a:prstGeom prst="rect">
            <a:avLst/>
          </a:prstGeom>
        </p:spPr>
        <p:txBody>
          <a:bodyPr vert="horz" lIns="0" tIns="0" rIns="0" bIns="0" rtlCol="0">
            <a:noAutofit/>
          </a:bodyPr>
          <a:lstStyle/>
          <a:p>
            <a:pPr lvl="0"/>
            <a:r>
              <a:rPr lang="en-US" dirty="0"/>
              <a:t>20 </a:t>
            </a:r>
            <a:r>
              <a:rPr lang="en-US" dirty="0" err="1"/>
              <a:t>pt</a:t>
            </a:r>
            <a:r>
              <a:rPr lang="en-US" dirty="0"/>
              <a:t> size click to add text</a:t>
            </a:r>
          </a:p>
          <a:p>
            <a:pPr lvl="1"/>
            <a:r>
              <a:rPr lang="en-US" dirty="0"/>
              <a:t>20 </a:t>
            </a:r>
            <a:r>
              <a:rPr lang="en-US" dirty="0" err="1"/>
              <a:t>pt</a:t>
            </a:r>
            <a:r>
              <a:rPr lang="en-US" dirty="0"/>
              <a:t> size second level</a:t>
            </a:r>
          </a:p>
          <a:p>
            <a:pPr lvl="2"/>
            <a:r>
              <a:rPr lang="en-US" dirty="0"/>
              <a:t>18 </a:t>
            </a:r>
            <a:r>
              <a:rPr lang="en-US" dirty="0" err="1"/>
              <a:t>pt</a:t>
            </a:r>
            <a:r>
              <a:rPr lang="en-US" dirty="0"/>
              <a:t> size third level</a:t>
            </a:r>
          </a:p>
        </p:txBody>
      </p:sp>
    </p:spTree>
  </p:cSld>
  <p:clrMap bg1="lt1" tx1="dk1" bg2="lt2" tx2="dk2" accent1="accent1" accent2="accent2" accent3="accent3" accent4="accent4" accent5="accent5" accent6="accent6" hlink="hlink" folHlink="folHlink"/>
  <p:sldLayoutIdLst>
    <p:sldLayoutId id="2147483777" r:id="rId1"/>
    <p:sldLayoutId id="2147483751" r:id="rId2"/>
    <p:sldLayoutId id="2147483741" r:id="rId3"/>
    <p:sldLayoutId id="2147483779" r:id="rId4"/>
    <p:sldLayoutId id="2147483762" r:id="rId5"/>
    <p:sldLayoutId id="2147483780" r:id="rId6"/>
  </p:sldLayoutIdLst>
  <p:hf hdr="0" dt="0"/>
  <p:txStyles>
    <p:titleStyle>
      <a:lvl1pPr algn="l" rtl="0" eaLnBrk="1" fontAlgn="base" hangingPunct="1">
        <a:lnSpc>
          <a:spcPts val="3200"/>
        </a:lnSpc>
        <a:spcBef>
          <a:spcPct val="0"/>
        </a:spcBef>
        <a:spcAft>
          <a:spcPct val="0"/>
        </a:spcAft>
        <a:defRPr sz="3000" b="0">
          <a:solidFill>
            <a:srgbClr val="425563"/>
          </a:solidFill>
          <a:latin typeface="+mj-lt"/>
          <a:ea typeface="ＭＳ Ｐゴシック" charset="-128"/>
          <a:cs typeface="ＭＳ Ｐゴシック" charset="-128"/>
        </a:defRPr>
      </a:lvl1pPr>
      <a:lvl2pPr algn="l" rtl="0" eaLnBrk="1" fontAlgn="base" hangingPunct="1">
        <a:lnSpc>
          <a:spcPct val="90000"/>
        </a:lnSpc>
        <a:spcBef>
          <a:spcPct val="0"/>
        </a:spcBef>
        <a:spcAft>
          <a:spcPct val="0"/>
        </a:spcAft>
        <a:defRPr sz="3400" b="1">
          <a:solidFill>
            <a:schemeClr val="tx1"/>
          </a:solidFill>
          <a:latin typeface="Arial" pitchFamily="-110" charset="0"/>
          <a:ea typeface="ＭＳ Ｐゴシック" charset="-128"/>
          <a:cs typeface="ＭＳ Ｐゴシック" charset="-128"/>
        </a:defRPr>
      </a:lvl2pPr>
      <a:lvl3pPr algn="l" rtl="0" eaLnBrk="1" fontAlgn="base" hangingPunct="1">
        <a:lnSpc>
          <a:spcPct val="90000"/>
        </a:lnSpc>
        <a:spcBef>
          <a:spcPct val="0"/>
        </a:spcBef>
        <a:spcAft>
          <a:spcPct val="0"/>
        </a:spcAft>
        <a:defRPr sz="3400" b="1">
          <a:solidFill>
            <a:schemeClr val="tx1"/>
          </a:solidFill>
          <a:latin typeface="Arial" pitchFamily="-110" charset="0"/>
          <a:ea typeface="ＭＳ Ｐゴシック" charset="-128"/>
          <a:cs typeface="ＭＳ Ｐゴシック" charset="-128"/>
        </a:defRPr>
      </a:lvl3pPr>
      <a:lvl4pPr algn="l" rtl="0" eaLnBrk="1" fontAlgn="base" hangingPunct="1">
        <a:lnSpc>
          <a:spcPct val="90000"/>
        </a:lnSpc>
        <a:spcBef>
          <a:spcPct val="0"/>
        </a:spcBef>
        <a:spcAft>
          <a:spcPct val="0"/>
        </a:spcAft>
        <a:defRPr sz="3400" b="1">
          <a:solidFill>
            <a:schemeClr val="tx1"/>
          </a:solidFill>
          <a:latin typeface="Arial" pitchFamily="-110" charset="0"/>
          <a:ea typeface="ＭＳ Ｐゴシック" charset="-128"/>
          <a:cs typeface="ＭＳ Ｐゴシック" charset="-128"/>
        </a:defRPr>
      </a:lvl4pPr>
      <a:lvl5pPr algn="l" rtl="0" eaLnBrk="1" fontAlgn="base" hangingPunct="1">
        <a:lnSpc>
          <a:spcPct val="90000"/>
        </a:lnSpc>
        <a:spcBef>
          <a:spcPct val="0"/>
        </a:spcBef>
        <a:spcAft>
          <a:spcPct val="0"/>
        </a:spcAft>
        <a:defRPr sz="3400" b="1">
          <a:solidFill>
            <a:schemeClr val="tx1"/>
          </a:solidFill>
          <a:latin typeface="Arial" pitchFamily="-110" charset="0"/>
          <a:ea typeface="ＭＳ Ｐゴシック" charset="-128"/>
          <a:cs typeface="ＭＳ Ｐゴシック" charset="-128"/>
        </a:defRPr>
      </a:lvl5pPr>
      <a:lvl6pPr marL="457200" algn="l" rtl="0" eaLnBrk="1" fontAlgn="base" hangingPunct="1">
        <a:lnSpc>
          <a:spcPct val="90000"/>
        </a:lnSpc>
        <a:spcBef>
          <a:spcPct val="0"/>
        </a:spcBef>
        <a:spcAft>
          <a:spcPct val="0"/>
        </a:spcAft>
        <a:defRPr sz="3400" b="1">
          <a:solidFill>
            <a:schemeClr val="tx1"/>
          </a:solidFill>
          <a:latin typeface="Arial" pitchFamily="-110" charset="0"/>
        </a:defRPr>
      </a:lvl6pPr>
      <a:lvl7pPr marL="914400" algn="l" rtl="0" eaLnBrk="1" fontAlgn="base" hangingPunct="1">
        <a:lnSpc>
          <a:spcPct val="90000"/>
        </a:lnSpc>
        <a:spcBef>
          <a:spcPct val="0"/>
        </a:spcBef>
        <a:spcAft>
          <a:spcPct val="0"/>
        </a:spcAft>
        <a:defRPr sz="3400" b="1">
          <a:solidFill>
            <a:schemeClr val="tx1"/>
          </a:solidFill>
          <a:latin typeface="Arial" pitchFamily="-110" charset="0"/>
        </a:defRPr>
      </a:lvl7pPr>
      <a:lvl8pPr marL="1371600" algn="l" rtl="0" eaLnBrk="1" fontAlgn="base" hangingPunct="1">
        <a:lnSpc>
          <a:spcPct val="90000"/>
        </a:lnSpc>
        <a:spcBef>
          <a:spcPct val="0"/>
        </a:spcBef>
        <a:spcAft>
          <a:spcPct val="0"/>
        </a:spcAft>
        <a:defRPr sz="3400" b="1">
          <a:solidFill>
            <a:schemeClr val="tx1"/>
          </a:solidFill>
          <a:latin typeface="Arial" pitchFamily="-110" charset="0"/>
        </a:defRPr>
      </a:lvl8pPr>
      <a:lvl9pPr marL="1828800" algn="l" rtl="0" eaLnBrk="1" fontAlgn="base" hangingPunct="1">
        <a:lnSpc>
          <a:spcPct val="90000"/>
        </a:lnSpc>
        <a:spcBef>
          <a:spcPct val="0"/>
        </a:spcBef>
        <a:spcAft>
          <a:spcPct val="0"/>
        </a:spcAft>
        <a:defRPr sz="3400" b="1">
          <a:solidFill>
            <a:schemeClr val="tx1"/>
          </a:solidFill>
          <a:latin typeface="Arial" pitchFamily="-110" charset="0"/>
        </a:defRPr>
      </a:lvl9pPr>
    </p:titleStyle>
    <p:bodyStyle>
      <a:lvl1pPr marL="230188" indent="-230188" algn="l" rtl="0" eaLnBrk="1" fontAlgn="base" hangingPunct="1">
        <a:lnSpc>
          <a:spcPts val="2200"/>
        </a:lnSpc>
        <a:spcBef>
          <a:spcPts val="0"/>
        </a:spcBef>
        <a:spcAft>
          <a:spcPts val="450"/>
        </a:spcAft>
        <a:buFont typeface="Times" pitchFamily="96" charset="0"/>
        <a:buChar char="•"/>
        <a:defRPr sz="2000" baseline="0">
          <a:solidFill>
            <a:schemeClr val="tx1"/>
          </a:solidFill>
          <a:latin typeface="+mn-lt"/>
          <a:ea typeface="ＭＳ Ｐゴシック" charset="-128"/>
          <a:cs typeface="ＭＳ Ｐゴシック" charset="-128"/>
        </a:defRPr>
      </a:lvl1pPr>
      <a:lvl2pPr marL="627063" indent="-287338" algn="l" rtl="0" eaLnBrk="1" fontAlgn="base" hangingPunct="1">
        <a:lnSpc>
          <a:spcPts val="2200"/>
        </a:lnSpc>
        <a:spcBef>
          <a:spcPts val="0"/>
        </a:spcBef>
        <a:spcAft>
          <a:spcPts val="450"/>
        </a:spcAft>
        <a:buChar char="–"/>
        <a:defRPr sz="2000">
          <a:solidFill>
            <a:schemeClr val="tx1"/>
          </a:solidFill>
          <a:latin typeface="+mn-lt"/>
          <a:ea typeface="ＭＳ Ｐゴシック" pitchFamily="-110" charset="-128"/>
        </a:defRPr>
      </a:lvl2pPr>
      <a:lvl3pPr marL="909638" indent="-249238" algn="l" rtl="0" eaLnBrk="1" fontAlgn="base" hangingPunct="1">
        <a:lnSpc>
          <a:spcPts val="1800"/>
        </a:lnSpc>
        <a:spcBef>
          <a:spcPts val="0"/>
        </a:spcBef>
        <a:spcAft>
          <a:spcPts val="450"/>
        </a:spcAft>
        <a:buFont typeface="Times" pitchFamily="96" charset="0"/>
        <a:buChar char="•"/>
        <a:defRPr sz="1800">
          <a:solidFill>
            <a:schemeClr val="tx1"/>
          </a:solidFill>
          <a:latin typeface="+mn-lt"/>
          <a:ea typeface="ＭＳ Ｐゴシック" pitchFamily="-110" charset="-128"/>
        </a:defRPr>
      </a:lvl3pPr>
      <a:lvl4pPr marL="1714500" indent="-342900" algn="l" rtl="0" eaLnBrk="1" fontAlgn="base" hangingPunct="1">
        <a:spcBef>
          <a:spcPct val="20000"/>
        </a:spcBef>
        <a:spcAft>
          <a:spcPct val="0"/>
        </a:spcAft>
        <a:buChar char="–"/>
        <a:defRPr>
          <a:solidFill>
            <a:schemeClr val="tx1"/>
          </a:solidFill>
          <a:latin typeface="+mn-lt"/>
          <a:ea typeface="ＭＳ Ｐゴシック" pitchFamily="-110" charset="-128"/>
        </a:defRPr>
      </a:lvl4pPr>
      <a:lvl5pPr marL="2171700" indent="-342900" algn="l" rtl="0" eaLnBrk="1" fontAlgn="base" hangingPunct="1">
        <a:spcBef>
          <a:spcPct val="20000"/>
        </a:spcBef>
        <a:spcAft>
          <a:spcPct val="0"/>
        </a:spcAft>
        <a:defRPr>
          <a:solidFill>
            <a:schemeClr val="tx1"/>
          </a:solidFill>
          <a:latin typeface="+mn-lt"/>
          <a:ea typeface="ＭＳ Ｐゴシック" pitchFamily="-110" charset="-128"/>
        </a:defRPr>
      </a:lvl5pPr>
      <a:lvl6pPr marL="2628900" indent="-342900" algn="l" rtl="0" eaLnBrk="1" fontAlgn="base" hangingPunct="1">
        <a:spcBef>
          <a:spcPct val="20000"/>
        </a:spcBef>
        <a:spcAft>
          <a:spcPct val="0"/>
        </a:spcAft>
        <a:defRPr>
          <a:solidFill>
            <a:schemeClr val="tx1"/>
          </a:solidFill>
          <a:latin typeface="+mn-lt"/>
          <a:ea typeface="ＭＳ Ｐゴシック" pitchFamily="-110" charset="-128"/>
        </a:defRPr>
      </a:lvl6pPr>
      <a:lvl7pPr marL="3086100" indent="-342900" algn="l" rtl="0" eaLnBrk="1" fontAlgn="base" hangingPunct="1">
        <a:spcBef>
          <a:spcPct val="20000"/>
        </a:spcBef>
        <a:spcAft>
          <a:spcPct val="0"/>
        </a:spcAft>
        <a:defRPr>
          <a:solidFill>
            <a:schemeClr val="tx1"/>
          </a:solidFill>
          <a:latin typeface="+mn-lt"/>
          <a:ea typeface="ＭＳ Ｐゴシック" pitchFamily="-110" charset="-128"/>
        </a:defRPr>
      </a:lvl7pPr>
      <a:lvl8pPr marL="3543300" indent="-342900" algn="l" rtl="0" eaLnBrk="1" fontAlgn="base" hangingPunct="1">
        <a:spcBef>
          <a:spcPct val="20000"/>
        </a:spcBef>
        <a:spcAft>
          <a:spcPct val="0"/>
        </a:spcAft>
        <a:defRPr>
          <a:solidFill>
            <a:schemeClr val="tx1"/>
          </a:solidFill>
          <a:latin typeface="+mn-lt"/>
          <a:ea typeface="ＭＳ Ｐゴシック" pitchFamily="-110" charset="-128"/>
        </a:defRPr>
      </a:lvl8pPr>
      <a:lvl9pPr marL="4000500" indent="-342900" algn="l" rtl="0" eaLnBrk="1" fontAlgn="base" hangingPunct="1">
        <a:spcBef>
          <a:spcPct val="20000"/>
        </a:spcBef>
        <a:spcAft>
          <a:spcPct val="0"/>
        </a:spcAft>
        <a:defRPr>
          <a:solidFill>
            <a:schemeClr val="tx1"/>
          </a:solidFill>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5.xml"/><Relationship Id="rId7" Type="http://schemas.openxmlformats.org/officeDocument/2006/relationships/image" Target="../media/image9.svg"/><Relationship Id="rId2" Type="http://schemas.openxmlformats.org/officeDocument/2006/relationships/slideLayout" Target="../slideLayouts/slideLayout6.xml"/><Relationship Id="rId1" Type="http://schemas.openxmlformats.org/officeDocument/2006/relationships/customXml" Target="../../customXml/item2.xml"/><Relationship Id="rId6" Type="http://schemas.openxmlformats.org/officeDocument/2006/relationships/image" Target="../media/image8.png"/><Relationship Id="rId5" Type="http://schemas.openxmlformats.org/officeDocument/2006/relationships/image" Target="../media/image7.bin"/><Relationship Id="rId4" Type="http://schemas.openxmlformats.org/officeDocument/2006/relationships/image" Target="../media/image6.emf"/><Relationship Id="rId9" Type="http://schemas.openxmlformats.org/officeDocument/2006/relationships/image" Target="../media/image11.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Shawnee State University	</a:t>
            </a:r>
          </a:p>
        </p:txBody>
      </p:sp>
      <p:sp>
        <p:nvSpPr>
          <p:cNvPr id="5" name="Text Placeholder 4"/>
          <p:cNvSpPr>
            <a:spLocks noGrp="1"/>
          </p:cNvSpPr>
          <p:nvPr>
            <p:ph type="body" sz="quarter" idx="13"/>
          </p:nvPr>
        </p:nvSpPr>
        <p:spPr/>
        <p:txBody>
          <a:bodyPr/>
          <a:lstStyle/>
          <a:p>
            <a:r>
              <a:rPr lang="en-US" dirty="0"/>
              <a:t>Life Insurance</a:t>
            </a:r>
          </a:p>
        </p:txBody>
      </p:sp>
    </p:spTree>
    <p:extLst>
      <p:ext uri="{BB962C8B-B14F-4D97-AF65-F5344CB8AC3E}">
        <p14:creationId xmlns:p14="http://schemas.microsoft.com/office/powerpoint/2010/main" val="2419983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E002CCB-F2DD-4C35-9AAB-4F487BD88620}" type="slidenum">
              <a:rPr lang="en-US" smtClean="0"/>
              <a:pPr/>
              <a:t>10</a:t>
            </a:fld>
            <a:endParaRPr lang="en-US" sz="900"/>
          </a:p>
        </p:txBody>
      </p:sp>
      <p:sp>
        <p:nvSpPr>
          <p:cNvPr id="3" name="Title 2"/>
          <p:cNvSpPr>
            <a:spLocks noGrp="1"/>
          </p:cNvSpPr>
          <p:nvPr>
            <p:ph type="title"/>
          </p:nvPr>
        </p:nvSpPr>
        <p:spPr>
          <a:xfrm>
            <a:off x="457200" y="1219200"/>
            <a:ext cx="8229600" cy="790969"/>
          </a:xfrm>
        </p:spPr>
        <p:txBody>
          <a:bodyPr/>
          <a:lstStyle/>
          <a:p>
            <a:r>
              <a:rPr lang="en-US" dirty="0"/>
              <a:t>Portability or Conversion</a:t>
            </a:r>
          </a:p>
        </p:txBody>
      </p:sp>
      <p:sp>
        <p:nvSpPr>
          <p:cNvPr id="4" name="Text Placeholder 3"/>
          <p:cNvSpPr>
            <a:spLocks noGrp="1"/>
          </p:cNvSpPr>
          <p:nvPr>
            <p:ph type="body" sz="quarter" idx="11"/>
          </p:nvPr>
        </p:nvSpPr>
        <p:spPr>
          <a:xfrm>
            <a:off x="495300" y="1890913"/>
            <a:ext cx="8191500" cy="466928"/>
          </a:xfrm>
        </p:spPr>
        <p:txBody>
          <a:bodyPr/>
          <a:lstStyle/>
          <a:p>
            <a:r>
              <a:rPr lang="en-US" dirty="0"/>
              <a:t>Take your coverage with you...</a:t>
            </a:r>
          </a:p>
        </p:txBody>
      </p:sp>
      <p:sp>
        <p:nvSpPr>
          <p:cNvPr id="5" name="Content Placeholder 4"/>
          <p:cNvSpPr>
            <a:spLocks noGrp="1"/>
          </p:cNvSpPr>
          <p:nvPr>
            <p:ph sz="quarter" idx="12"/>
          </p:nvPr>
        </p:nvSpPr>
        <p:spPr>
          <a:xfrm>
            <a:off x="495300" y="2343079"/>
            <a:ext cx="8191500" cy="1674687"/>
          </a:xfrm>
        </p:spPr>
        <p:txBody>
          <a:bodyPr/>
          <a:lstStyle/>
          <a:p>
            <a:r>
              <a:rPr lang="en-US" sz="1600" dirty="0"/>
              <a:t>If an employee is no longer eligible for coverage as an active employee due to voluntary or involuntary termination of employment (including retirement), they may be able to continue employee and dependent in-force life insurance coverage, </a:t>
            </a:r>
            <a:r>
              <a:rPr lang="en-US" sz="1600" b="1" dirty="0">
                <a:solidFill>
                  <a:srgbClr val="3B4E5A"/>
                </a:solidFill>
              </a:rPr>
              <a:t>without having to provide evidence of insurability.</a:t>
            </a:r>
          </a:p>
          <a:p>
            <a:r>
              <a:rPr lang="en-US" sz="1600" dirty="0"/>
              <a:t>Get more information from your Benefits Office or contact Ochs: 1-800-392-7295 / ochs@ochsinc.com </a:t>
            </a:r>
          </a:p>
        </p:txBody>
      </p:sp>
      <p:graphicFrame>
        <p:nvGraphicFramePr>
          <p:cNvPr id="6" name="Diagram 5"/>
          <p:cNvGraphicFramePr/>
          <p:nvPr>
            <p:extLst>
              <p:ext uri="{D42A27DB-BD31-4B8C-83A1-F6EECF244321}">
                <p14:modId xmlns:p14="http://schemas.microsoft.com/office/powerpoint/2010/main" val="2044163230"/>
              </p:ext>
            </p:extLst>
          </p:nvPr>
        </p:nvGraphicFramePr>
        <p:xfrm>
          <a:off x="615166" y="4175761"/>
          <a:ext cx="7989868" cy="2031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p:cNvSpPr/>
          <p:nvPr/>
        </p:nvSpPr>
        <p:spPr>
          <a:xfrm>
            <a:off x="603365" y="6240844"/>
            <a:ext cx="8013469" cy="338554"/>
          </a:xfrm>
          <a:prstGeom prst="rect">
            <a:avLst/>
          </a:prstGeom>
        </p:spPr>
        <p:txBody>
          <a:bodyPr wrap="square">
            <a:spAutoFit/>
          </a:bodyPr>
          <a:lstStyle/>
          <a:p>
            <a:pPr lvl="0" algn="ctr">
              <a:spcBef>
                <a:spcPct val="20000"/>
              </a:spcBef>
              <a:buClr>
                <a:srgbClr val="009BA7"/>
              </a:buClr>
            </a:pPr>
            <a:r>
              <a:rPr lang="en-US" sz="1600" b="1" i="1" kern="0" dirty="0">
                <a:solidFill>
                  <a:srgbClr val="000000"/>
                </a:solidFill>
                <a:latin typeface="Arial"/>
                <a:ea typeface="ＭＳ Ｐゴシック" charset="-128"/>
              </a:rPr>
              <a:t>Note: </a:t>
            </a:r>
            <a:r>
              <a:rPr lang="en-US" sz="1600" i="1" kern="0" dirty="0">
                <a:solidFill>
                  <a:srgbClr val="000000"/>
                </a:solidFill>
                <a:latin typeface="Arial"/>
                <a:ea typeface="ＭＳ Ｐゴシック" charset="-128"/>
              </a:rPr>
              <a:t>Premiums may be higher than those paid by active employees.  </a:t>
            </a:r>
            <a:endParaRPr lang="en-US" sz="1600" kern="0" dirty="0">
              <a:solidFill>
                <a:srgbClr val="000000"/>
              </a:solidFill>
              <a:latin typeface="Arial"/>
              <a:ea typeface="ＭＳ Ｐゴシック" charset="-128"/>
            </a:endParaRPr>
          </a:p>
        </p:txBody>
      </p:sp>
    </p:spTree>
    <p:extLst>
      <p:ext uri="{BB962C8B-B14F-4D97-AF65-F5344CB8AC3E}">
        <p14:creationId xmlns:p14="http://schemas.microsoft.com/office/powerpoint/2010/main" val="2441768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E002CCB-F2DD-4C35-9AAB-4F487BD88620}" type="slidenum">
              <a:rPr lang="en-US" smtClean="0"/>
              <a:pPr/>
              <a:t>11</a:t>
            </a:fld>
            <a:endParaRPr lang="en-US" sz="900"/>
          </a:p>
        </p:txBody>
      </p:sp>
      <p:sp>
        <p:nvSpPr>
          <p:cNvPr id="3" name="Title 2"/>
          <p:cNvSpPr>
            <a:spLocks noGrp="1"/>
          </p:cNvSpPr>
          <p:nvPr>
            <p:ph type="title"/>
          </p:nvPr>
        </p:nvSpPr>
        <p:spPr>
          <a:xfrm>
            <a:off x="457200" y="1219200"/>
            <a:ext cx="8229600" cy="790969"/>
          </a:xfrm>
        </p:spPr>
        <p:txBody>
          <a:bodyPr/>
          <a:lstStyle/>
          <a:p>
            <a:r>
              <a:rPr lang="en-US" dirty="0"/>
              <a:t>Beneficiary Designations</a:t>
            </a:r>
          </a:p>
        </p:txBody>
      </p:sp>
      <p:sp>
        <p:nvSpPr>
          <p:cNvPr id="4" name="Text Placeholder 3"/>
          <p:cNvSpPr>
            <a:spLocks noGrp="1"/>
          </p:cNvSpPr>
          <p:nvPr>
            <p:ph type="body" sz="quarter" idx="11"/>
          </p:nvPr>
        </p:nvSpPr>
        <p:spPr>
          <a:xfrm>
            <a:off x="495300" y="1890913"/>
            <a:ext cx="8191500" cy="466928"/>
          </a:xfrm>
        </p:spPr>
        <p:txBody>
          <a:bodyPr/>
          <a:lstStyle/>
          <a:p>
            <a:r>
              <a:rPr lang="en-US" dirty="0"/>
              <a:t>Have you designated or updated your beneficiaries lately?</a:t>
            </a:r>
          </a:p>
        </p:txBody>
      </p:sp>
      <p:sp>
        <p:nvSpPr>
          <p:cNvPr id="5" name="Content Placeholder 4"/>
          <p:cNvSpPr>
            <a:spLocks noGrp="1"/>
          </p:cNvSpPr>
          <p:nvPr>
            <p:ph sz="quarter" idx="12"/>
          </p:nvPr>
        </p:nvSpPr>
        <p:spPr>
          <a:xfrm>
            <a:off x="495299" y="2393880"/>
            <a:ext cx="8169729" cy="610578"/>
          </a:xfrm>
        </p:spPr>
        <p:txBody>
          <a:bodyPr/>
          <a:lstStyle/>
          <a:p>
            <a:pPr marL="0" indent="0">
              <a:buNone/>
            </a:pPr>
            <a:r>
              <a:rPr lang="en-US" sz="1600" dirty="0"/>
              <a:t>Events such as marriage, birth/adoption of children, divorce or death may change how you want your life insurance benefit paid.</a:t>
            </a:r>
          </a:p>
        </p:txBody>
      </p:sp>
      <p:sp>
        <p:nvSpPr>
          <p:cNvPr id="7" name="Rectangle 6">
            <a:extLst>
              <a:ext uri="{FF2B5EF4-FFF2-40B4-BE49-F238E27FC236}">
                <a16:creationId xmlns:a16="http://schemas.microsoft.com/office/drawing/2014/main" id="{6AE592C9-250C-4B5E-B540-2DAA62D9F616}"/>
              </a:ext>
            </a:extLst>
          </p:cNvPr>
          <p:cNvSpPr/>
          <p:nvPr/>
        </p:nvSpPr>
        <p:spPr>
          <a:xfrm>
            <a:off x="4332508" y="2959537"/>
            <a:ext cx="3962400" cy="3631763"/>
          </a:xfrm>
          <a:prstGeom prst="rect">
            <a:avLst/>
          </a:prstGeom>
          <a:solidFill>
            <a:srgbClr val="A4BCC2"/>
          </a:solidFill>
        </p:spPr>
        <p:txBody>
          <a:bodyPr wrap="square" lIns="182880" tIns="91440" rIns="182880" bIns="91440">
            <a:spAutoFit/>
          </a:bodyPr>
          <a:lstStyle/>
          <a:p>
            <a:r>
              <a:rPr lang="en-US" sz="1400" b="1" dirty="0">
                <a:latin typeface="+mn-lt"/>
              </a:rPr>
              <a:t>Primary beneficiary                                              </a:t>
            </a:r>
            <a:r>
              <a:rPr lang="en-US" sz="1400" dirty="0">
                <a:latin typeface="+mn-lt"/>
              </a:rPr>
              <a:t>The person(s) named will receive the benefit. If any named beneficiary is not living at the time of claim, the benefit will be split among any remaining primary beneficiaries before it is paid to a contingent beneficiary.</a:t>
            </a:r>
          </a:p>
          <a:p>
            <a:endParaRPr lang="en-US" sz="1400" dirty="0">
              <a:latin typeface="+mn-lt"/>
            </a:endParaRPr>
          </a:p>
          <a:p>
            <a:r>
              <a:rPr lang="en-US" sz="1400" b="1" dirty="0">
                <a:latin typeface="+mn-lt"/>
              </a:rPr>
              <a:t>Contingent beneficiary                                   </a:t>
            </a:r>
            <a:r>
              <a:rPr lang="en-US" sz="1400" dirty="0">
                <a:latin typeface="+mn-lt"/>
              </a:rPr>
              <a:t>If the primary beneficiaries are no longer living, the benefit is paid to this person or persons.</a:t>
            </a:r>
          </a:p>
          <a:p>
            <a:endParaRPr lang="en-US" sz="1400" dirty="0">
              <a:latin typeface="+mn-lt"/>
            </a:endParaRPr>
          </a:p>
          <a:p>
            <a:r>
              <a:rPr lang="en-US" sz="1400" b="1" dirty="0">
                <a:latin typeface="+mn-lt"/>
              </a:rPr>
              <a:t>Default beneficiary                                            </a:t>
            </a:r>
            <a:r>
              <a:rPr lang="en-US" sz="1400" dirty="0">
                <a:latin typeface="+mn-lt"/>
              </a:rPr>
              <a:t>If you do not name a beneficiary, policy benefits will be paid to the default beneficiary listed in the certificate of insurance.                                 </a:t>
            </a:r>
          </a:p>
        </p:txBody>
      </p:sp>
      <p:grpSp>
        <p:nvGrpSpPr>
          <p:cNvPr id="28" name="Group 27">
            <a:extLst>
              <a:ext uri="{FF2B5EF4-FFF2-40B4-BE49-F238E27FC236}">
                <a16:creationId xmlns:a16="http://schemas.microsoft.com/office/drawing/2014/main" id="{0F3FCB0C-B7B3-4C9A-913B-A8F68EA23539}"/>
              </a:ext>
            </a:extLst>
          </p:cNvPr>
          <p:cNvGrpSpPr/>
          <p:nvPr/>
        </p:nvGrpSpPr>
        <p:grpSpPr>
          <a:xfrm>
            <a:off x="337454" y="3297393"/>
            <a:ext cx="3744685" cy="1674687"/>
            <a:chOff x="337454" y="3297393"/>
            <a:chExt cx="3744685" cy="1674687"/>
          </a:xfrm>
        </p:grpSpPr>
        <p:sp>
          <p:nvSpPr>
            <p:cNvPr id="25" name="Content Placeholder 4">
              <a:extLst>
                <a:ext uri="{FF2B5EF4-FFF2-40B4-BE49-F238E27FC236}">
                  <a16:creationId xmlns:a16="http://schemas.microsoft.com/office/drawing/2014/main" id="{3842F94F-D77C-4E28-8C64-BDDF0EAE7647}"/>
                </a:ext>
              </a:extLst>
            </p:cNvPr>
            <p:cNvSpPr txBox="1">
              <a:spLocks/>
            </p:cNvSpPr>
            <p:nvPr/>
          </p:nvSpPr>
          <p:spPr>
            <a:xfrm>
              <a:off x="740226" y="3297393"/>
              <a:ext cx="3341913" cy="1674687"/>
            </a:xfrm>
            <a:prstGeom prst="rect">
              <a:avLst/>
            </a:prstGeom>
          </p:spPr>
          <p:txBody>
            <a:bodyPr vert="horz" lIns="0" tIns="0" rIns="0" bIns="0" rtlCol="0">
              <a:noAutofit/>
            </a:bodyPr>
            <a:lstStyle>
              <a:lvl1pPr marL="230188" indent="-230188" algn="l" rtl="0" eaLnBrk="1" fontAlgn="base" hangingPunct="1">
                <a:lnSpc>
                  <a:spcPts val="2200"/>
                </a:lnSpc>
                <a:spcBef>
                  <a:spcPts val="0"/>
                </a:spcBef>
                <a:spcAft>
                  <a:spcPts val="450"/>
                </a:spcAft>
                <a:buFont typeface="Times" pitchFamily="96" charset="0"/>
                <a:buChar char="•"/>
                <a:defRPr sz="2000" baseline="0">
                  <a:solidFill>
                    <a:schemeClr val="tx1"/>
                  </a:solidFill>
                  <a:latin typeface="+mn-lt"/>
                  <a:ea typeface="ＭＳ Ｐゴシック" charset="-128"/>
                  <a:cs typeface="ＭＳ Ｐゴシック" charset="-128"/>
                </a:defRPr>
              </a:lvl1pPr>
              <a:lvl2pPr marL="627063" indent="-287338" algn="l" rtl="0" eaLnBrk="1" fontAlgn="base" hangingPunct="1">
                <a:lnSpc>
                  <a:spcPts val="2200"/>
                </a:lnSpc>
                <a:spcBef>
                  <a:spcPts val="0"/>
                </a:spcBef>
                <a:spcAft>
                  <a:spcPts val="450"/>
                </a:spcAft>
                <a:buChar char="–"/>
                <a:defRPr sz="2000">
                  <a:solidFill>
                    <a:schemeClr val="tx1"/>
                  </a:solidFill>
                  <a:latin typeface="+mn-lt"/>
                  <a:ea typeface="ＭＳ Ｐゴシック" pitchFamily="-110" charset="-128"/>
                </a:defRPr>
              </a:lvl2pPr>
              <a:lvl3pPr marL="909638" indent="-249238" algn="l" rtl="0" eaLnBrk="1" fontAlgn="base" hangingPunct="1">
                <a:lnSpc>
                  <a:spcPts val="1800"/>
                </a:lnSpc>
                <a:spcBef>
                  <a:spcPts val="0"/>
                </a:spcBef>
                <a:spcAft>
                  <a:spcPts val="450"/>
                </a:spcAft>
                <a:buFont typeface="Times" pitchFamily="96" charset="0"/>
                <a:buChar char="•"/>
                <a:defRPr sz="1800">
                  <a:solidFill>
                    <a:schemeClr val="tx1"/>
                  </a:solidFill>
                  <a:latin typeface="+mn-lt"/>
                  <a:ea typeface="ＭＳ Ｐゴシック" pitchFamily="-110" charset="-128"/>
                </a:defRPr>
              </a:lvl3pPr>
              <a:lvl4pPr marL="1714500" indent="-342900" algn="l" rtl="0" eaLnBrk="1" fontAlgn="base" hangingPunct="1">
                <a:spcBef>
                  <a:spcPct val="20000"/>
                </a:spcBef>
                <a:spcAft>
                  <a:spcPct val="0"/>
                </a:spcAft>
                <a:buChar char="–"/>
                <a:defRPr>
                  <a:solidFill>
                    <a:schemeClr val="tx1"/>
                  </a:solidFill>
                  <a:latin typeface="+mn-lt"/>
                  <a:ea typeface="ＭＳ Ｐゴシック" pitchFamily="-110" charset="-128"/>
                </a:defRPr>
              </a:lvl4pPr>
              <a:lvl5pPr marL="2171700" indent="-342900" algn="l" rtl="0" eaLnBrk="1" fontAlgn="base" hangingPunct="1">
                <a:spcBef>
                  <a:spcPct val="20000"/>
                </a:spcBef>
                <a:spcAft>
                  <a:spcPct val="0"/>
                </a:spcAft>
                <a:defRPr>
                  <a:solidFill>
                    <a:schemeClr val="tx1"/>
                  </a:solidFill>
                  <a:latin typeface="+mn-lt"/>
                  <a:ea typeface="ＭＳ Ｐゴシック" pitchFamily="-110" charset="-128"/>
                </a:defRPr>
              </a:lvl5pPr>
              <a:lvl6pPr marL="2628900" indent="-342900" algn="l" rtl="0" eaLnBrk="1" fontAlgn="base" hangingPunct="1">
                <a:spcBef>
                  <a:spcPct val="20000"/>
                </a:spcBef>
                <a:spcAft>
                  <a:spcPct val="0"/>
                </a:spcAft>
                <a:defRPr>
                  <a:solidFill>
                    <a:schemeClr val="tx1"/>
                  </a:solidFill>
                  <a:latin typeface="+mn-lt"/>
                  <a:ea typeface="ＭＳ Ｐゴシック" pitchFamily="-110" charset="-128"/>
                </a:defRPr>
              </a:lvl6pPr>
              <a:lvl7pPr marL="3086100" indent="-342900" algn="l" rtl="0" eaLnBrk="1" fontAlgn="base" hangingPunct="1">
                <a:spcBef>
                  <a:spcPct val="20000"/>
                </a:spcBef>
                <a:spcAft>
                  <a:spcPct val="0"/>
                </a:spcAft>
                <a:defRPr>
                  <a:solidFill>
                    <a:schemeClr val="tx1"/>
                  </a:solidFill>
                  <a:latin typeface="+mn-lt"/>
                  <a:ea typeface="ＭＳ Ｐゴシック" pitchFamily="-110" charset="-128"/>
                </a:defRPr>
              </a:lvl7pPr>
              <a:lvl8pPr marL="3543300" indent="-342900" algn="l" rtl="0" eaLnBrk="1" fontAlgn="base" hangingPunct="1">
                <a:spcBef>
                  <a:spcPct val="20000"/>
                </a:spcBef>
                <a:spcAft>
                  <a:spcPct val="0"/>
                </a:spcAft>
                <a:defRPr>
                  <a:solidFill>
                    <a:schemeClr val="tx1"/>
                  </a:solidFill>
                  <a:latin typeface="+mn-lt"/>
                  <a:ea typeface="ＭＳ Ｐゴシック" pitchFamily="-110" charset="-128"/>
                </a:defRPr>
              </a:lvl8pPr>
              <a:lvl9pPr marL="4000500" indent="-342900" algn="l" rtl="0" eaLnBrk="1" fontAlgn="base" hangingPunct="1">
                <a:spcBef>
                  <a:spcPct val="20000"/>
                </a:spcBef>
                <a:spcAft>
                  <a:spcPct val="0"/>
                </a:spcAft>
                <a:defRPr>
                  <a:solidFill>
                    <a:schemeClr val="tx1"/>
                  </a:solidFill>
                  <a:latin typeface="+mn-lt"/>
                  <a:ea typeface="ＭＳ Ｐゴシック" pitchFamily="-110" charset="-128"/>
                </a:defRPr>
              </a:lvl9pPr>
            </a:lstStyle>
            <a:p>
              <a:pPr marL="0" indent="0">
                <a:buFont typeface="Times" pitchFamily="96" charset="0"/>
                <a:buNone/>
              </a:pPr>
              <a:r>
                <a:rPr lang="en-US" sz="1600" b="1" kern="0" dirty="0">
                  <a:solidFill>
                    <a:srgbClr val="425563"/>
                  </a:solidFill>
                </a:rPr>
                <a:t>Choosing a beneficiary</a:t>
              </a:r>
            </a:p>
            <a:p>
              <a:r>
                <a:rPr lang="en-US" sz="1600" kern="0" dirty="0"/>
                <a:t>Your beneficiary can be a person, a charity, a trust, or your estate. You can split the benefit among multiple beneficiaries as long as the total percentage of the proceeds equal 100 percent. </a:t>
              </a:r>
            </a:p>
          </p:txBody>
        </p:sp>
        <p:pic>
          <p:nvPicPr>
            <p:cNvPr id="27" name="Graphic 26" descr="Man">
              <a:extLst>
                <a:ext uri="{FF2B5EF4-FFF2-40B4-BE49-F238E27FC236}">
                  <a16:creationId xmlns:a16="http://schemas.microsoft.com/office/drawing/2014/main" id="{6BD12554-47B2-43C1-B375-5E95149D54B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7454" y="3690256"/>
              <a:ext cx="827314" cy="827314"/>
            </a:xfrm>
            <a:prstGeom prst="rect">
              <a:avLst/>
            </a:prstGeom>
          </p:spPr>
        </p:pic>
      </p:grpSp>
    </p:spTree>
    <p:extLst>
      <p:ext uri="{BB962C8B-B14F-4D97-AF65-F5344CB8AC3E}">
        <p14:creationId xmlns:p14="http://schemas.microsoft.com/office/powerpoint/2010/main" val="29512039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E002CCB-F2DD-4C35-9AAB-4F487BD88620}" type="slidenum">
              <a:rPr lang="en-US" smtClean="0"/>
              <a:pPr/>
              <a:t>12</a:t>
            </a:fld>
            <a:endParaRPr lang="en-US" sz="900"/>
          </a:p>
        </p:txBody>
      </p:sp>
      <p:sp>
        <p:nvSpPr>
          <p:cNvPr id="3" name="Title 2"/>
          <p:cNvSpPr>
            <a:spLocks noGrp="1"/>
          </p:cNvSpPr>
          <p:nvPr>
            <p:ph type="title"/>
          </p:nvPr>
        </p:nvSpPr>
        <p:spPr>
          <a:xfrm>
            <a:off x="457200" y="1076960"/>
            <a:ext cx="8229600" cy="538480"/>
          </a:xfrm>
        </p:spPr>
        <p:txBody>
          <a:bodyPr/>
          <a:lstStyle/>
          <a:p>
            <a:r>
              <a:rPr lang="en-US" dirty="0"/>
              <a:t>Need more information?</a:t>
            </a:r>
          </a:p>
        </p:txBody>
      </p:sp>
      <p:sp>
        <p:nvSpPr>
          <p:cNvPr id="4" name="Text Placeholder 3"/>
          <p:cNvSpPr>
            <a:spLocks noGrp="1"/>
          </p:cNvSpPr>
          <p:nvPr>
            <p:ph type="body" sz="quarter" idx="11"/>
          </p:nvPr>
        </p:nvSpPr>
        <p:spPr>
          <a:xfrm>
            <a:off x="457200" y="1681480"/>
            <a:ext cx="8229600" cy="609600"/>
          </a:xfrm>
        </p:spPr>
        <p:txBody>
          <a:bodyPr/>
          <a:lstStyle/>
          <a:p>
            <a:pPr>
              <a:lnSpc>
                <a:spcPts val="3200"/>
              </a:lnSpc>
              <a:spcBef>
                <a:spcPct val="0"/>
              </a:spcBef>
              <a:spcAft>
                <a:spcPct val="0"/>
              </a:spcAft>
            </a:pPr>
            <a:r>
              <a:rPr lang="en-US" sz="3000" b="0" dirty="0">
                <a:latin typeface="+mj-lt"/>
              </a:rPr>
              <a:t>Have questions?</a:t>
            </a:r>
          </a:p>
        </p:txBody>
      </p:sp>
      <p:sp>
        <p:nvSpPr>
          <p:cNvPr id="5" name="Oval 4">
            <a:extLst>
              <a:ext uri="{FF2B5EF4-FFF2-40B4-BE49-F238E27FC236}">
                <a16:creationId xmlns:a16="http://schemas.microsoft.com/office/drawing/2014/main" id="{C968597E-9643-4000-ADEF-68C7C181AFC4}"/>
              </a:ext>
            </a:extLst>
          </p:cNvPr>
          <p:cNvSpPr/>
          <p:nvPr/>
        </p:nvSpPr>
        <p:spPr bwMode="auto">
          <a:xfrm>
            <a:off x="2676702" y="2075413"/>
            <a:ext cx="4100017" cy="4066310"/>
          </a:xfrm>
          <a:prstGeom prst="ellipse">
            <a:avLst/>
          </a:prstGeom>
          <a:solidFill>
            <a:schemeClr val="accent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b="1" dirty="0">
                <a:solidFill>
                  <a:schemeClr val="bg1"/>
                </a:solidFill>
                <a:latin typeface="+mj-lt"/>
              </a:rPr>
              <a:t>CONTACT OCHS</a:t>
            </a:r>
          </a:p>
          <a:p>
            <a:pPr algn="ctr" eaLnBrk="0" hangingPunct="0">
              <a:spcBef>
                <a:spcPts val="600"/>
              </a:spcBef>
            </a:pPr>
            <a:r>
              <a:rPr lang="en-US" sz="2000" b="1" dirty="0">
                <a:solidFill>
                  <a:schemeClr val="bg1"/>
                </a:solidFill>
                <a:latin typeface="+mj-lt"/>
              </a:rPr>
              <a:t>Phone:</a:t>
            </a:r>
          </a:p>
          <a:p>
            <a:pPr algn="ctr" eaLnBrk="0" hangingPunct="0">
              <a:spcBef>
                <a:spcPts val="600"/>
              </a:spcBef>
            </a:pPr>
            <a:r>
              <a:rPr lang="en-US" sz="2000" dirty="0">
                <a:solidFill>
                  <a:schemeClr val="bg1"/>
                </a:solidFill>
                <a:latin typeface="+mj-lt"/>
              </a:rPr>
              <a:t>651-665-3789</a:t>
            </a:r>
          </a:p>
          <a:p>
            <a:pPr algn="ctr" eaLnBrk="0" hangingPunct="0">
              <a:spcBef>
                <a:spcPts val="1200"/>
              </a:spcBef>
            </a:pPr>
            <a:r>
              <a:rPr lang="en-US" sz="2000" b="1" dirty="0">
                <a:solidFill>
                  <a:schemeClr val="bg1"/>
                </a:solidFill>
                <a:latin typeface="+mj-lt"/>
              </a:rPr>
              <a:t>Toll Free: </a:t>
            </a:r>
          </a:p>
          <a:p>
            <a:pPr algn="ctr" eaLnBrk="0" hangingPunct="0">
              <a:spcBef>
                <a:spcPts val="0"/>
              </a:spcBef>
            </a:pPr>
            <a:r>
              <a:rPr lang="en-US" sz="2000" dirty="0">
                <a:solidFill>
                  <a:schemeClr val="bg1"/>
                </a:solidFill>
                <a:latin typeface="+mj-lt"/>
              </a:rPr>
              <a:t>1-800-392-7295</a:t>
            </a:r>
          </a:p>
          <a:p>
            <a:pPr algn="ctr" eaLnBrk="0" hangingPunct="0">
              <a:spcBef>
                <a:spcPts val="1200"/>
              </a:spcBef>
            </a:pPr>
            <a:r>
              <a:rPr lang="en-US" sz="2000" b="1" dirty="0">
                <a:solidFill>
                  <a:schemeClr val="bg1"/>
                </a:solidFill>
                <a:latin typeface="+mj-lt"/>
              </a:rPr>
              <a:t>Email: </a:t>
            </a:r>
            <a:r>
              <a:rPr lang="en-US" sz="2000" dirty="0">
                <a:solidFill>
                  <a:schemeClr val="bg1"/>
                </a:solidFill>
                <a:latin typeface="+mj-lt"/>
              </a:rPr>
              <a:t>ochs@ochsinc.com</a:t>
            </a: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bg1"/>
              </a:solidFill>
              <a:effectLst/>
              <a:latin typeface="+mj-lt"/>
            </a:endParaRPr>
          </a:p>
        </p:txBody>
      </p:sp>
    </p:spTree>
    <p:extLst>
      <p:ext uri="{BB962C8B-B14F-4D97-AF65-F5344CB8AC3E}">
        <p14:creationId xmlns:p14="http://schemas.microsoft.com/office/powerpoint/2010/main" val="9741370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D3EC7D8-FC54-459B-83B2-36D1265A5D21}"/>
              </a:ext>
            </a:extLst>
          </p:cNvPr>
          <p:cNvSpPr txBox="1"/>
          <p:nvPr/>
        </p:nvSpPr>
        <p:spPr>
          <a:xfrm>
            <a:off x="418011" y="4100971"/>
            <a:ext cx="8428709" cy="1061829"/>
          </a:xfrm>
          <a:prstGeom prst="rect">
            <a:avLst/>
          </a:prstGeom>
          <a:noFill/>
        </p:spPr>
        <p:txBody>
          <a:bodyPr wrap="square">
            <a:spAutoFit/>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900" dirty="0">
                <a:solidFill>
                  <a:srgbClr val="636466"/>
                </a:solidFill>
                <a:latin typeface="Arial" panose="020B0604020202020204"/>
              </a:rPr>
              <a:t>Life and Accidental Death and Dismemberment i</a:t>
            </a:r>
            <a:r>
              <a:rPr kumimoji="0" lang="en-US" sz="900" b="0" i="0" u="none" strike="noStrike" kern="1200" cap="none" spc="0" normalizeH="0" baseline="0" noProof="0" dirty="0" err="1">
                <a:ln>
                  <a:noFill/>
                </a:ln>
                <a:solidFill>
                  <a:srgbClr val="636466"/>
                </a:solidFill>
                <a:effectLst/>
                <a:uLnTx/>
                <a:uFillTx/>
                <a:latin typeface="Arial" panose="020B0604020202020204"/>
                <a:ea typeface="+mn-ea"/>
                <a:cs typeface="+mn-cs"/>
              </a:rPr>
              <a:t>nsurance</a:t>
            </a:r>
            <a:r>
              <a:rPr kumimoji="0" lang="en-US" sz="900" b="0" i="0" u="none" strike="noStrike" kern="1200" cap="none" spc="0" normalizeH="0" baseline="0" noProof="0" dirty="0">
                <a:ln>
                  <a:noFill/>
                </a:ln>
                <a:solidFill>
                  <a:srgbClr val="636466"/>
                </a:solidFill>
                <a:effectLst/>
                <a:uLnTx/>
                <a:uFillTx/>
                <a:latin typeface="Arial" panose="020B0604020202020204"/>
                <a:ea typeface="+mn-ea"/>
                <a:cs typeface="+mn-cs"/>
              </a:rPr>
              <a:t> products are issued by Minnesota Life Insurance Company or Securian Life Insurance Company, a New York authorized insurer. Minnesota Life is not an authorized New York insurer and does not do insurance business in New York. Both companies are headquartered in St. Paul, MN. Product availability and features may vary by </a:t>
            </a:r>
            <a:r>
              <a:rPr kumimoji="0" lang="en-US" sz="900" b="0" i="0" u="none" strike="noStrike" kern="1200" cap="none" spc="0" normalizeH="0" baseline="0" noProof="0">
                <a:ln>
                  <a:noFill/>
                </a:ln>
                <a:solidFill>
                  <a:srgbClr val="636466"/>
                </a:solidFill>
                <a:effectLst/>
                <a:uLnTx/>
                <a:uFillTx/>
                <a:latin typeface="Arial" panose="020B0604020202020204"/>
                <a:ea typeface="+mn-ea"/>
                <a:cs typeface="+mn-cs"/>
              </a:rPr>
              <a:t>state. Each </a:t>
            </a:r>
            <a:r>
              <a:rPr kumimoji="0" lang="en-US" sz="900" b="0" i="0" u="none" strike="noStrike" kern="1200" cap="none" spc="0" normalizeH="0" baseline="0" noProof="0" dirty="0">
                <a:ln>
                  <a:noFill/>
                </a:ln>
                <a:solidFill>
                  <a:srgbClr val="636466"/>
                </a:solidFill>
                <a:effectLst/>
                <a:uLnTx/>
                <a:uFillTx/>
                <a:latin typeface="Arial" panose="020B0604020202020204"/>
                <a:ea typeface="+mn-ea"/>
                <a:cs typeface="+mn-cs"/>
              </a:rPr>
              <a:t>insurer is solely responsible for the financial obligations under the policies or contracts it issues.</a:t>
            </a:r>
          </a:p>
          <a:p>
            <a:pPr marL="0" marR="0" lvl="1"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636466"/>
              </a:solidFill>
              <a:effectLst/>
              <a:uLnTx/>
              <a:uFillTx/>
              <a:latin typeface="Arial" panose="020B0604020202020204"/>
              <a:ea typeface="+mn-ea"/>
              <a:cs typeface="+mn-cs"/>
            </a:endParaRPr>
          </a:p>
          <a:p>
            <a:pPr marL="0" marR="0" lvl="1"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636466"/>
                </a:solidFill>
                <a:effectLst/>
                <a:uLnTx/>
                <a:uFillTx/>
                <a:latin typeface="Arial" panose="020B0604020202020204"/>
                <a:ea typeface="+mn-ea"/>
                <a:cs typeface="+mn-cs"/>
              </a:rPr>
              <a:t>Securian Financial is the marketing name for Securian Financial Group, Inc., and its affiliates. Minnesota Life Insurance Company and Securian Life Insurance Company are both affiliates of Securian Financial Group, Inc.</a:t>
            </a:r>
          </a:p>
        </p:txBody>
      </p:sp>
    </p:spTree>
    <p:extLst>
      <p:ext uri="{BB962C8B-B14F-4D97-AF65-F5344CB8AC3E}">
        <p14:creationId xmlns:p14="http://schemas.microsoft.com/office/powerpoint/2010/main" val="866403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E002CCB-F2DD-4C35-9AAB-4F487BD88620}" type="slidenum">
              <a:rPr lang="en-US" smtClean="0"/>
              <a:pPr/>
              <a:t>2</a:t>
            </a:fld>
            <a:endParaRPr lang="en-US" sz="900"/>
          </a:p>
        </p:txBody>
      </p:sp>
      <p:sp>
        <p:nvSpPr>
          <p:cNvPr id="3" name="Title 2"/>
          <p:cNvSpPr>
            <a:spLocks noGrp="1"/>
          </p:cNvSpPr>
          <p:nvPr>
            <p:ph type="title"/>
          </p:nvPr>
        </p:nvSpPr>
        <p:spPr/>
        <p:txBody>
          <a:bodyPr/>
          <a:lstStyle/>
          <a:p>
            <a:r>
              <a:rPr lang="en-US" dirty="0"/>
              <a:t>Life and Accidental Death and Dismemberment (AD&amp;D)</a:t>
            </a:r>
          </a:p>
        </p:txBody>
      </p:sp>
      <p:sp>
        <p:nvSpPr>
          <p:cNvPr id="4" name="Text Placeholder 3"/>
          <p:cNvSpPr>
            <a:spLocks noGrp="1"/>
          </p:cNvSpPr>
          <p:nvPr>
            <p:ph type="body" sz="quarter" idx="11"/>
          </p:nvPr>
        </p:nvSpPr>
        <p:spPr/>
        <p:txBody>
          <a:bodyPr/>
          <a:lstStyle/>
          <a:p>
            <a:pPr lvl="1">
              <a:buFont typeface="Arial" panose="020B0604020202020204" pitchFamily="34" charset="0"/>
              <a:buChar char="–"/>
            </a:pPr>
            <a:r>
              <a:rPr lang="en-US" b="0" dirty="0" err="1"/>
              <a:t>Securian</a:t>
            </a:r>
            <a:r>
              <a:rPr lang="en-US" b="0" dirty="0"/>
              <a:t> Financial Group, Inc. </a:t>
            </a:r>
          </a:p>
        </p:txBody>
      </p:sp>
    </p:spTree>
    <p:extLst>
      <p:ext uri="{BB962C8B-B14F-4D97-AF65-F5344CB8AC3E}">
        <p14:creationId xmlns:p14="http://schemas.microsoft.com/office/powerpoint/2010/main" val="662999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DE16D93-7DAB-4A15-9C1F-285E6C108881}"/>
              </a:ext>
            </a:extLst>
          </p:cNvPr>
          <p:cNvPicPr>
            <a:picLocks noChangeAspect="1"/>
          </p:cNvPicPr>
          <p:nvPr/>
        </p:nvPicPr>
        <p:blipFill rotWithShape="1">
          <a:blip r:embed="rId3"/>
          <a:srcRect l="-6" r="102" b="12892"/>
          <a:stretch/>
        </p:blipFill>
        <p:spPr>
          <a:xfrm>
            <a:off x="4464029" y="4196443"/>
            <a:ext cx="3799924" cy="2204357"/>
          </a:xfrm>
          <a:prstGeom prst="rect">
            <a:avLst/>
          </a:prstGeom>
        </p:spPr>
      </p:pic>
      <p:sp>
        <p:nvSpPr>
          <p:cNvPr id="2" name="Slide Number Placeholder 1"/>
          <p:cNvSpPr>
            <a:spLocks noGrp="1"/>
          </p:cNvSpPr>
          <p:nvPr>
            <p:ph type="sldNum" sz="quarter" idx="10"/>
          </p:nvPr>
        </p:nvSpPr>
        <p:spPr/>
        <p:txBody>
          <a:bodyPr/>
          <a:lstStyle/>
          <a:p>
            <a:fld id="{9E002CCB-F2DD-4C35-9AAB-4F487BD88620}" type="slidenum">
              <a:rPr lang="en-US" smtClean="0"/>
              <a:pPr/>
              <a:t>3</a:t>
            </a:fld>
            <a:endParaRPr lang="en-US" sz="900"/>
          </a:p>
        </p:txBody>
      </p:sp>
      <p:sp>
        <p:nvSpPr>
          <p:cNvPr id="3" name="Title 2"/>
          <p:cNvSpPr>
            <a:spLocks noGrp="1"/>
          </p:cNvSpPr>
          <p:nvPr>
            <p:ph type="title"/>
          </p:nvPr>
        </p:nvSpPr>
        <p:spPr/>
        <p:txBody>
          <a:bodyPr/>
          <a:lstStyle/>
          <a:p>
            <a:r>
              <a:rPr lang="en-US" dirty="0"/>
              <a:t>Basic Term Life Insurance</a:t>
            </a:r>
          </a:p>
        </p:txBody>
      </p:sp>
      <p:sp>
        <p:nvSpPr>
          <p:cNvPr id="4" name="Text Placeholder 3"/>
          <p:cNvSpPr>
            <a:spLocks noGrp="1"/>
          </p:cNvSpPr>
          <p:nvPr>
            <p:ph type="body" sz="quarter" idx="11"/>
          </p:nvPr>
        </p:nvSpPr>
        <p:spPr>
          <a:xfrm>
            <a:off x="457200" y="1886451"/>
            <a:ext cx="8229600" cy="324735"/>
          </a:xfrm>
        </p:spPr>
        <p:txBody>
          <a:bodyPr/>
          <a:lstStyle/>
          <a:p>
            <a:r>
              <a:rPr lang="en-US" dirty="0"/>
              <a:t>Employer Paid - </a:t>
            </a:r>
            <a:r>
              <a:rPr lang="en-US" b="0" dirty="0"/>
              <a:t>Available to benefit eligible employees</a:t>
            </a:r>
          </a:p>
        </p:txBody>
      </p:sp>
      <p:sp>
        <p:nvSpPr>
          <p:cNvPr id="5" name="Content Placeholder 4"/>
          <p:cNvSpPr>
            <a:spLocks noGrp="1"/>
          </p:cNvSpPr>
          <p:nvPr>
            <p:ph sz="quarter" idx="12"/>
          </p:nvPr>
        </p:nvSpPr>
        <p:spPr>
          <a:xfrm>
            <a:off x="457200" y="2410152"/>
            <a:ext cx="8267700" cy="1824391"/>
          </a:xfrm>
        </p:spPr>
        <p:txBody>
          <a:bodyPr/>
          <a:lstStyle/>
          <a:p>
            <a:pPr>
              <a:lnSpc>
                <a:spcPct val="100000"/>
              </a:lnSpc>
            </a:pPr>
            <a:r>
              <a:rPr lang="en-US" dirty="0"/>
              <a:t>Basic Life*</a:t>
            </a:r>
          </a:p>
          <a:p>
            <a:pPr lvl="1">
              <a:lnSpc>
                <a:spcPct val="100000"/>
              </a:lnSpc>
            </a:pPr>
            <a:r>
              <a:rPr lang="en-US" dirty="0"/>
              <a:t>Amount Varies – depending on your job classification, see the Life Insurance certificate for more details</a:t>
            </a:r>
          </a:p>
          <a:p>
            <a:pPr>
              <a:lnSpc>
                <a:spcPct val="100000"/>
              </a:lnSpc>
            </a:pPr>
            <a:r>
              <a:rPr lang="en-US" dirty="0"/>
              <a:t>Includes a matching Accidental Death and Dismemberment (AD&amp;D) benefit</a:t>
            </a:r>
          </a:p>
          <a:p>
            <a:pPr>
              <a:lnSpc>
                <a:spcPct val="100000"/>
              </a:lnSpc>
            </a:pPr>
            <a:endParaRPr lang="en-US" dirty="0"/>
          </a:p>
          <a:p>
            <a:pPr marL="0" indent="0">
              <a:lnSpc>
                <a:spcPct val="100000"/>
              </a:lnSpc>
              <a:buNone/>
            </a:pPr>
            <a:r>
              <a:rPr lang="en-US" sz="1800" i="1" dirty="0"/>
              <a:t>*Benefit reduces beginning at age 65</a:t>
            </a:r>
          </a:p>
          <a:p>
            <a:pPr>
              <a:lnSpc>
                <a:spcPct val="100000"/>
              </a:lnSpc>
            </a:pPr>
            <a:endParaRPr lang="en-US" dirty="0"/>
          </a:p>
        </p:txBody>
      </p:sp>
    </p:spTree>
    <p:extLst>
      <p:ext uri="{BB962C8B-B14F-4D97-AF65-F5344CB8AC3E}">
        <p14:creationId xmlns:p14="http://schemas.microsoft.com/office/powerpoint/2010/main" val="2180344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E002CCB-F2DD-4C35-9AAB-4F487BD88620}" type="slidenum">
              <a:rPr lang="en-US" smtClean="0"/>
              <a:pPr/>
              <a:t>4</a:t>
            </a:fld>
            <a:endParaRPr lang="en-US" sz="900"/>
          </a:p>
        </p:txBody>
      </p:sp>
      <p:sp>
        <p:nvSpPr>
          <p:cNvPr id="3" name="Title 2"/>
          <p:cNvSpPr>
            <a:spLocks noGrp="1"/>
          </p:cNvSpPr>
          <p:nvPr>
            <p:ph type="title"/>
          </p:nvPr>
        </p:nvSpPr>
        <p:spPr/>
        <p:txBody>
          <a:bodyPr/>
          <a:lstStyle/>
          <a:p>
            <a:r>
              <a:rPr lang="en-US" dirty="0"/>
              <a:t>Supplemental Term Life Insurance</a:t>
            </a:r>
          </a:p>
        </p:txBody>
      </p:sp>
      <p:sp>
        <p:nvSpPr>
          <p:cNvPr id="4" name="Text Placeholder 3"/>
          <p:cNvSpPr>
            <a:spLocks noGrp="1"/>
          </p:cNvSpPr>
          <p:nvPr>
            <p:ph type="body" sz="quarter" idx="11"/>
          </p:nvPr>
        </p:nvSpPr>
        <p:spPr>
          <a:xfrm>
            <a:off x="488022" y="1891621"/>
            <a:ext cx="8229600" cy="466928"/>
          </a:xfrm>
        </p:spPr>
        <p:txBody>
          <a:bodyPr/>
          <a:lstStyle/>
          <a:p>
            <a:r>
              <a:rPr lang="en-US" dirty="0"/>
              <a:t>Employee Paid - </a:t>
            </a:r>
            <a:r>
              <a:rPr lang="en-US" sz="2000" b="0" dirty="0"/>
              <a:t>Available to benefit eligible employees </a:t>
            </a:r>
          </a:p>
        </p:txBody>
      </p:sp>
      <p:sp>
        <p:nvSpPr>
          <p:cNvPr id="24" name="TextBox 23"/>
          <p:cNvSpPr txBox="1"/>
          <p:nvPr/>
        </p:nvSpPr>
        <p:spPr>
          <a:xfrm>
            <a:off x="6324600" y="3810000"/>
            <a:ext cx="2438400" cy="461665"/>
          </a:xfrm>
          <a:prstGeom prst="rect">
            <a:avLst/>
          </a:prstGeom>
          <a:noFill/>
        </p:spPr>
        <p:txBody>
          <a:bodyPr wrap="square" rtlCol="0">
            <a:spAutoFit/>
          </a:bodyPr>
          <a:lstStyle/>
          <a:p>
            <a:r>
              <a:rPr lang="en-US" dirty="0"/>
              <a:t> </a:t>
            </a:r>
          </a:p>
        </p:txBody>
      </p:sp>
      <p:sp>
        <p:nvSpPr>
          <p:cNvPr id="6" name="TextBox 5"/>
          <p:cNvSpPr txBox="1"/>
          <p:nvPr/>
        </p:nvSpPr>
        <p:spPr>
          <a:xfrm>
            <a:off x="616447" y="6056466"/>
            <a:ext cx="7738581" cy="677108"/>
          </a:xfrm>
          <a:prstGeom prst="rect">
            <a:avLst/>
          </a:prstGeom>
          <a:noFill/>
        </p:spPr>
        <p:txBody>
          <a:bodyPr wrap="square" rtlCol="0">
            <a:spAutoFit/>
          </a:bodyPr>
          <a:lstStyle/>
          <a:p>
            <a:r>
              <a:rPr lang="en-US" sz="1200" b="1" dirty="0">
                <a:latin typeface="+mn-lt"/>
              </a:rPr>
              <a:t>Notes</a:t>
            </a:r>
            <a:r>
              <a:rPr lang="en-US" sz="1200" dirty="0">
                <a:latin typeface="+mn-lt"/>
              </a:rPr>
              <a:t>: If your spouse or child is eligible for employee coverage, they cannot be covered as a dependent.  A child may only be covered by one parent.</a:t>
            </a:r>
          </a:p>
          <a:p>
            <a:endParaRPr lang="en-US" sz="1400" dirty="0"/>
          </a:p>
        </p:txBody>
      </p:sp>
      <p:graphicFrame>
        <p:nvGraphicFramePr>
          <p:cNvPr id="8" name="Table 7"/>
          <p:cNvGraphicFramePr>
            <a:graphicFrameLocks noGrp="1"/>
          </p:cNvGraphicFramePr>
          <p:nvPr>
            <p:extLst>
              <p:ext uri="{D42A27DB-BD31-4B8C-83A1-F6EECF244321}">
                <p14:modId xmlns:p14="http://schemas.microsoft.com/office/powerpoint/2010/main" val="464329841"/>
              </p:ext>
            </p:extLst>
          </p:nvPr>
        </p:nvGraphicFramePr>
        <p:xfrm>
          <a:off x="616448" y="2323371"/>
          <a:ext cx="7880281" cy="990600"/>
        </p:xfrm>
        <a:graphic>
          <a:graphicData uri="http://schemas.openxmlformats.org/drawingml/2006/table">
            <a:tbl>
              <a:tblPr firstRow="1" bandRow="1">
                <a:tableStyleId>{5C22544A-7EE6-4342-B048-85BDC9FD1C3A}</a:tableStyleId>
              </a:tblPr>
              <a:tblGrid>
                <a:gridCol w="7880281">
                  <a:extLst>
                    <a:ext uri="{9D8B030D-6E8A-4147-A177-3AD203B41FA5}">
                      <a16:colId xmlns:a16="http://schemas.microsoft.com/office/drawing/2014/main" val="2500425600"/>
                    </a:ext>
                  </a:extLst>
                </a:gridCol>
              </a:tblGrid>
              <a:tr h="0">
                <a:tc>
                  <a:txBody>
                    <a:bodyPr/>
                    <a:lstStyle/>
                    <a:p>
                      <a:r>
                        <a:rPr lang="en-US" dirty="0"/>
                        <a:t>Employee</a:t>
                      </a:r>
                    </a:p>
                  </a:txBody>
                  <a:tcPr>
                    <a:solidFill>
                      <a:srgbClr val="425563"/>
                    </a:solidFill>
                  </a:tcPr>
                </a:tc>
                <a:extLst>
                  <a:ext uri="{0D108BD9-81ED-4DB2-BD59-A6C34878D82A}">
                    <a16:rowId xmlns:a16="http://schemas.microsoft.com/office/drawing/2014/main" val="1745623565"/>
                  </a:ext>
                </a:extLst>
              </a:tr>
              <a:tr h="370840">
                <a:tc>
                  <a:txBody>
                    <a:bodyPr/>
                    <a:lstStyle/>
                    <a:p>
                      <a:pPr marL="285750" indent="-285750">
                        <a:lnSpc>
                          <a:spcPct val="100000"/>
                        </a:lnSpc>
                        <a:buFont typeface="Arial" panose="020B0604020202020204" pitchFamily="34" charset="0"/>
                        <a:buChar char="•"/>
                      </a:pPr>
                      <a:r>
                        <a:rPr lang="en-US" sz="1600" dirty="0"/>
                        <a:t>Elect $1,000 increments up to $500,000 maximum, minimum </a:t>
                      </a:r>
                      <a:r>
                        <a:rPr lang="en-US" sz="1600"/>
                        <a:t>elect is $</a:t>
                      </a:r>
                      <a:r>
                        <a:rPr lang="en-US" sz="1600" dirty="0"/>
                        <a:t>20,000</a:t>
                      </a:r>
                    </a:p>
                    <a:p>
                      <a:pPr marL="285750" indent="-285750">
                        <a:lnSpc>
                          <a:spcPct val="100000"/>
                        </a:lnSpc>
                        <a:buFont typeface="Arial" panose="020B0604020202020204" pitchFamily="34" charset="0"/>
                        <a:buChar char="•"/>
                      </a:pPr>
                      <a:r>
                        <a:rPr lang="en-US" sz="1600" dirty="0"/>
                        <a:t>Includes</a:t>
                      </a:r>
                      <a:r>
                        <a:rPr lang="en-US" sz="1600" baseline="0" dirty="0"/>
                        <a:t> a matching </a:t>
                      </a:r>
                      <a:r>
                        <a:rPr lang="en-US" sz="1600" baseline="0" dirty="0" err="1"/>
                        <a:t>AD&amp;D</a:t>
                      </a:r>
                      <a:r>
                        <a:rPr lang="en-US" sz="1600" baseline="0" dirty="0"/>
                        <a:t> benefit</a:t>
                      </a:r>
                    </a:p>
                  </a:txBody>
                  <a:tcPr marB="91440">
                    <a:solidFill>
                      <a:srgbClr val="425563">
                        <a:alpha val="30000"/>
                      </a:srgbClr>
                    </a:solidFill>
                  </a:tcPr>
                </a:tc>
                <a:extLst>
                  <a:ext uri="{0D108BD9-81ED-4DB2-BD59-A6C34878D82A}">
                    <a16:rowId xmlns:a16="http://schemas.microsoft.com/office/drawing/2014/main" val="3896570748"/>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93585256"/>
              </p:ext>
            </p:extLst>
          </p:nvPr>
        </p:nvGraphicFramePr>
        <p:xfrm>
          <a:off x="616447" y="3358609"/>
          <a:ext cx="7880281" cy="1584960"/>
        </p:xfrm>
        <a:graphic>
          <a:graphicData uri="http://schemas.openxmlformats.org/drawingml/2006/table">
            <a:tbl>
              <a:tblPr firstRow="1" bandRow="1">
                <a:tableStyleId>{5C22544A-7EE6-4342-B048-85BDC9FD1C3A}</a:tableStyleId>
              </a:tblPr>
              <a:tblGrid>
                <a:gridCol w="7880281">
                  <a:extLst>
                    <a:ext uri="{9D8B030D-6E8A-4147-A177-3AD203B41FA5}">
                      <a16:colId xmlns:a16="http://schemas.microsoft.com/office/drawing/2014/main" val="2500425600"/>
                    </a:ext>
                  </a:extLst>
                </a:gridCol>
              </a:tblGrid>
              <a:tr h="0">
                <a:tc>
                  <a:txBody>
                    <a:bodyPr/>
                    <a:lstStyle/>
                    <a:p>
                      <a:r>
                        <a:rPr lang="en-US" dirty="0"/>
                        <a:t>Spouse</a:t>
                      </a:r>
                    </a:p>
                  </a:txBody>
                  <a:tcPr>
                    <a:solidFill>
                      <a:srgbClr val="A4BCC2"/>
                    </a:solidFill>
                  </a:tcPr>
                </a:tc>
                <a:extLst>
                  <a:ext uri="{0D108BD9-81ED-4DB2-BD59-A6C34878D82A}">
                    <a16:rowId xmlns:a16="http://schemas.microsoft.com/office/drawing/2014/main" val="1745623565"/>
                  </a:ext>
                </a:extLst>
              </a:tr>
              <a:tr h="370840">
                <a:tc>
                  <a:txBody>
                    <a:bodyPr/>
                    <a:lstStyle/>
                    <a:p>
                      <a:pPr marL="285750" indent="-285750">
                        <a:lnSpc>
                          <a:spcPct val="100000"/>
                        </a:lnSpc>
                        <a:buFont typeface="Arial" panose="020B0604020202020204" pitchFamily="34" charset="0"/>
                        <a:buChar char="•"/>
                      </a:pPr>
                      <a:r>
                        <a:rPr lang="en-US" sz="1600" dirty="0"/>
                        <a:t>Elect $10,000 increments up to $250,000 maximum </a:t>
                      </a:r>
                    </a:p>
                    <a:p>
                      <a:pPr marL="742950" lvl="1" indent="-285750">
                        <a:lnSpc>
                          <a:spcPct val="100000"/>
                        </a:lnSpc>
                        <a:buFont typeface="Arial" panose="020B0604020202020204" pitchFamily="34" charset="0"/>
                        <a:buChar char="•"/>
                      </a:pPr>
                      <a:r>
                        <a:rPr lang="en-US" sz="1400" dirty="0"/>
                        <a:t>Employee does not need supplemental life in order to add spouse life insurance </a:t>
                      </a:r>
                    </a:p>
                    <a:p>
                      <a:pPr marL="285750" indent="-285750">
                        <a:lnSpc>
                          <a:spcPct val="100000"/>
                        </a:lnSpc>
                        <a:buFont typeface="Arial" panose="020B0604020202020204" pitchFamily="34" charset="0"/>
                        <a:buChar char="•"/>
                      </a:pPr>
                      <a:r>
                        <a:rPr lang="en-US" sz="1600" baseline="0" dirty="0"/>
                        <a:t>Includes a matching AD&amp;D benefit</a:t>
                      </a:r>
                    </a:p>
                  </a:txBody>
                  <a:tcPr marB="91440">
                    <a:solidFill>
                      <a:srgbClr val="A4BCC2">
                        <a:alpha val="30000"/>
                      </a:srgbClr>
                    </a:solidFill>
                  </a:tcPr>
                </a:tc>
                <a:extLst>
                  <a:ext uri="{0D108BD9-81ED-4DB2-BD59-A6C34878D82A}">
                    <a16:rowId xmlns:a16="http://schemas.microsoft.com/office/drawing/2014/main" val="3896570748"/>
                  </a:ext>
                </a:extLst>
              </a:tr>
              <a:tr h="370840">
                <a:tc>
                  <a:txBody>
                    <a:bodyPr/>
                    <a:lstStyle/>
                    <a:p>
                      <a:pPr marL="285750" indent="-285750">
                        <a:lnSpc>
                          <a:spcPct val="100000"/>
                        </a:lnSpc>
                        <a:buFont typeface="Arial" panose="020B0604020202020204" pitchFamily="34" charset="0"/>
                        <a:buChar char="•"/>
                      </a:pPr>
                      <a:endParaRPr lang="en-US" sz="1600" baseline="0" dirty="0"/>
                    </a:p>
                  </a:txBody>
                  <a:tcPr marB="91440">
                    <a:solidFill>
                      <a:srgbClr val="A4BCC2">
                        <a:alpha val="30000"/>
                      </a:srgbClr>
                    </a:solidFill>
                  </a:tcPr>
                </a:tc>
                <a:extLst>
                  <a:ext uri="{0D108BD9-81ED-4DB2-BD59-A6C34878D82A}">
                    <a16:rowId xmlns:a16="http://schemas.microsoft.com/office/drawing/2014/main" val="2554220653"/>
                  </a:ext>
                </a:extLst>
              </a:tr>
            </a:tbl>
          </a:graphicData>
        </a:graphic>
      </p:graphicFrame>
      <p:graphicFrame>
        <p:nvGraphicFramePr>
          <p:cNvPr id="9" name="Table 8">
            <a:extLst>
              <a:ext uri="{FF2B5EF4-FFF2-40B4-BE49-F238E27FC236}">
                <a16:creationId xmlns:a16="http://schemas.microsoft.com/office/drawing/2014/main" id="{7D42E65E-CB03-4D29-B175-D6BB0EFE3AE0}"/>
              </a:ext>
            </a:extLst>
          </p:cNvPr>
          <p:cNvGraphicFramePr>
            <a:graphicFrameLocks noGrp="1"/>
          </p:cNvGraphicFramePr>
          <p:nvPr>
            <p:extLst>
              <p:ext uri="{D42A27DB-BD31-4B8C-83A1-F6EECF244321}">
                <p14:modId xmlns:p14="http://schemas.microsoft.com/office/powerpoint/2010/main" val="1741631589"/>
              </p:ext>
            </p:extLst>
          </p:nvPr>
        </p:nvGraphicFramePr>
        <p:xfrm>
          <a:off x="626607" y="4643851"/>
          <a:ext cx="7880281" cy="1203960"/>
        </p:xfrm>
        <a:graphic>
          <a:graphicData uri="http://schemas.openxmlformats.org/drawingml/2006/table">
            <a:tbl>
              <a:tblPr firstRow="1" bandRow="1">
                <a:tableStyleId>{5C22544A-7EE6-4342-B048-85BDC9FD1C3A}</a:tableStyleId>
              </a:tblPr>
              <a:tblGrid>
                <a:gridCol w="7880281">
                  <a:extLst>
                    <a:ext uri="{9D8B030D-6E8A-4147-A177-3AD203B41FA5}">
                      <a16:colId xmlns:a16="http://schemas.microsoft.com/office/drawing/2014/main" val="2500425600"/>
                    </a:ext>
                  </a:extLst>
                </a:gridCol>
              </a:tblGrid>
              <a:tr h="0">
                <a:tc>
                  <a:txBody>
                    <a:bodyPr/>
                    <a:lstStyle/>
                    <a:p>
                      <a:r>
                        <a:rPr lang="en-US" dirty="0"/>
                        <a:t>Child – live birth to age 26</a:t>
                      </a:r>
                    </a:p>
                  </a:txBody>
                  <a:tcPr>
                    <a:solidFill>
                      <a:srgbClr val="A2AAAD"/>
                    </a:solidFill>
                  </a:tcPr>
                </a:tc>
                <a:extLst>
                  <a:ext uri="{0D108BD9-81ED-4DB2-BD59-A6C34878D82A}">
                    <a16:rowId xmlns:a16="http://schemas.microsoft.com/office/drawing/2014/main" val="1745623565"/>
                  </a:ext>
                </a:extLst>
              </a:tr>
              <a:tr h="370840">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Elect  $5,000, $10,000, $15,000, or $20,000                                       </a:t>
                      </a:r>
                    </a:p>
                    <a:p>
                      <a:pPr marL="742950" lvl="1" indent="-285750">
                        <a:lnSpc>
                          <a:spcPct val="100000"/>
                        </a:lnSpc>
                        <a:buFont typeface="Arial" panose="020B0604020202020204" pitchFamily="34" charset="0"/>
                        <a:buChar char="•"/>
                      </a:pPr>
                      <a:r>
                        <a:rPr lang="en-US" sz="1400" dirty="0"/>
                        <a:t>Employee does not need supplemental life in order to add spouse life insurance </a:t>
                      </a:r>
                    </a:p>
                    <a:p>
                      <a:pPr marL="285750" indent="-285750">
                        <a:lnSpc>
                          <a:spcPct val="100000"/>
                        </a:lnSpc>
                        <a:buFont typeface="Arial" panose="020B0604020202020204" pitchFamily="34" charset="0"/>
                        <a:buChar char="•"/>
                      </a:pPr>
                      <a:r>
                        <a:rPr lang="en-US" sz="1600" baseline="0" dirty="0"/>
                        <a:t>Includes a matching AD&amp;D benefit</a:t>
                      </a:r>
                    </a:p>
                  </a:txBody>
                  <a:tcPr marB="91440">
                    <a:solidFill>
                      <a:srgbClr val="A2AAAD">
                        <a:alpha val="30000"/>
                      </a:srgbClr>
                    </a:solidFill>
                  </a:tcPr>
                </a:tc>
                <a:extLst>
                  <a:ext uri="{0D108BD9-81ED-4DB2-BD59-A6C34878D82A}">
                    <a16:rowId xmlns:a16="http://schemas.microsoft.com/office/drawing/2014/main" val="3896570748"/>
                  </a:ext>
                </a:extLst>
              </a:tr>
            </a:tbl>
          </a:graphicData>
        </a:graphic>
      </p:graphicFrame>
    </p:spTree>
    <p:extLst>
      <p:ext uri="{BB962C8B-B14F-4D97-AF65-F5344CB8AC3E}">
        <p14:creationId xmlns:p14="http://schemas.microsoft.com/office/powerpoint/2010/main" val="2420644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5BA49101-B0B4-4876-A645-F3811FDF18DA}" type="slidenum">
              <a:rPr lang="en-US" smtClean="0"/>
              <a:pPr/>
              <a:t>5</a:t>
            </a:fld>
            <a:endParaRPr lang="en-US" sz="900"/>
          </a:p>
        </p:txBody>
      </p:sp>
      <p:sp>
        <p:nvSpPr>
          <p:cNvPr id="5" name="Title 4"/>
          <p:cNvSpPr>
            <a:spLocks noGrp="1"/>
          </p:cNvSpPr>
          <p:nvPr>
            <p:ph type="title"/>
          </p:nvPr>
        </p:nvSpPr>
        <p:spPr>
          <a:xfrm>
            <a:off x="457200" y="1219200"/>
            <a:ext cx="8229600" cy="518160"/>
          </a:xfrm>
        </p:spPr>
        <p:txBody>
          <a:bodyPr>
            <a:normAutofit/>
          </a:bodyPr>
          <a:lstStyle/>
          <a:p>
            <a:r>
              <a:rPr lang="en-US" b="1" dirty="0">
                <a:solidFill>
                  <a:srgbClr val="D2282E"/>
                </a:solidFill>
              </a:rPr>
              <a:t>Guaranteed Issue </a:t>
            </a:r>
            <a:r>
              <a:rPr lang="en-US" dirty="0"/>
              <a:t>Opportunity</a:t>
            </a:r>
          </a:p>
        </p:txBody>
      </p:sp>
      <p:sp>
        <p:nvSpPr>
          <p:cNvPr id="7" name="Text Placeholder 3"/>
          <p:cNvSpPr txBox="1">
            <a:spLocks/>
          </p:cNvSpPr>
          <p:nvPr/>
        </p:nvSpPr>
        <p:spPr>
          <a:xfrm>
            <a:off x="457200" y="1799714"/>
            <a:ext cx="8229600" cy="666084"/>
          </a:xfrm>
          <a:prstGeom prst="rect">
            <a:avLst/>
          </a:prstGeom>
        </p:spPr>
        <p:txBody>
          <a:bodyPr/>
          <a:lstStyle>
            <a:lvl1pPr marL="230188" indent="-230188" algn="l" rtl="0" eaLnBrk="1" fontAlgn="base" hangingPunct="1">
              <a:spcBef>
                <a:spcPct val="20000"/>
              </a:spcBef>
              <a:spcAft>
                <a:spcPct val="0"/>
              </a:spcAft>
              <a:buFont typeface="Times" pitchFamily="96" charset="0"/>
              <a:buChar char="•"/>
              <a:defRPr sz="2200" baseline="0">
                <a:solidFill>
                  <a:schemeClr val="tx1"/>
                </a:solidFill>
                <a:latin typeface="+mn-lt"/>
                <a:ea typeface="ＭＳ Ｐゴシック" charset="-128"/>
                <a:cs typeface="ＭＳ Ｐゴシック" charset="-128"/>
              </a:defRPr>
            </a:lvl1pPr>
            <a:lvl2pPr marL="627063" indent="-287338" algn="l" rtl="0" eaLnBrk="1" fontAlgn="base" hangingPunct="1">
              <a:spcBef>
                <a:spcPct val="20000"/>
              </a:spcBef>
              <a:spcAft>
                <a:spcPct val="0"/>
              </a:spcAft>
              <a:buChar char="–"/>
              <a:defRPr sz="2000">
                <a:solidFill>
                  <a:schemeClr val="tx1"/>
                </a:solidFill>
                <a:latin typeface="+mn-lt"/>
                <a:ea typeface="ＭＳ Ｐゴシック" pitchFamily="-110" charset="-128"/>
              </a:defRPr>
            </a:lvl2pPr>
            <a:lvl3pPr marL="909638" indent="-249238" algn="l" rtl="0" eaLnBrk="1" fontAlgn="base" hangingPunct="1">
              <a:spcBef>
                <a:spcPct val="20000"/>
              </a:spcBef>
              <a:spcAft>
                <a:spcPct val="0"/>
              </a:spcAft>
              <a:buFont typeface="Times" pitchFamily="96" charset="0"/>
              <a:buChar char="•"/>
              <a:defRPr sz="1800">
                <a:solidFill>
                  <a:schemeClr val="tx1"/>
                </a:solidFill>
                <a:latin typeface="+mn-lt"/>
                <a:ea typeface="ＭＳ Ｐゴシック" pitchFamily="-110" charset="-128"/>
              </a:defRPr>
            </a:lvl3pPr>
            <a:lvl4pPr marL="1714500" indent="-342900" algn="l" rtl="0" eaLnBrk="1" fontAlgn="base" hangingPunct="1">
              <a:spcBef>
                <a:spcPct val="20000"/>
              </a:spcBef>
              <a:spcAft>
                <a:spcPct val="0"/>
              </a:spcAft>
              <a:buChar char="–"/>
              <a:defRPr>
                <a:solidFill>
                  <a:schemeClr val="tx1"/>
                </a:solidFill>
                <a:latin typeface="+mn-lt"/>
                <a:ea typeface="ＭＳ Ｐゴシック" pitchFamily="-110" charset="-128"/>
              </a:defRPr>
            </a:lvl4pPr>
            <a:lvl5pPr marL="2171700" indent="-342900" algn="l" rtl="0" eaLnBrk="1" fontAlgn="base" hangingPunct="1">
              <a:spcBef>
                <a:spcPct val="20000"/>
              </a:spcBef>
              <a:spcAft>
                <a:spcPct val="0"/>
              </a:spcAft>
              <a:defRPr>
                <a:solidFill>
                  <a:schemeClr val="tx1"/>
                </a:solidFill>
                <a:latin typeface="+mn-lt"/>
                <a:ea typeface="ＭＳ Ｐゴシック" pitchFamily="-110" charset="-128"/>
              </a:defRPr>
            </a:lvl5pPr>
            <a:lvl6pPr marL="2628900" indent="-342900" algn="l" rtl="0" eaLnBrk="1" fontAlgn="base" hangingPunct="1">
              <a:spcBef>
                <a:spcPct val="20000"/>
              </a:spcBef>
              <a:spcAft>
                <a:spcPct val="0"/>
              </a:spcAft>
              <a:defRPr>
                <a:solidFill>
                  <a:schemeClr val="tx1"/>
                </a:solidFill>
                <a:latin typeface="+mn-lt"/>
                <a:ea typeface="ＭＳ Ｐゴシック" pitchFamily="-110" charset="-128"/>
              </a:defRPr>
            </a:lvl6pPr>
            <a:lvl7pPr marL="3086100" indent="-342900" algn="l" rtl="0" eaLnBrk="1" fontAlgn="base" hangingPunct="1">
              <a:spcBef>
                <a:spcPct val="20000"/>
              </a:spcBef>
              <a:spcAft>
                <a:spcPct val="0"/>
              </a:spcAft>
              <a:defRPr>
                <a:solidFill>
                  <a:schemeClr val="tx1"/>
                </a:solidFill>
                <a:latin typeface="+mn-lt"/>
                <a:ea typeface="ＭＳ Ｐゴシック" pitchFamily="-110" charset="-128"/>
              </a:defRPr>
            </a:lvl7pPr>
            <a:lvl8pPr marL="3543300" indent="-342900" algn="l" rtl="0" eaLnBrk="1" fontAlgn="base" hangingPunct="1">
              <a:spcBef>
                <a:spcPct val="20000"/>
              </a:spcBef>
              <a:spcAft>
                <a:spcPct val="0"/>
              </a:spcAft>
              <a:defRPr>
                <a:solidFill>
                  <a:schemeClr val="tx1"/>
                </a:solidFill>
                <a:latin typeface="+mn-lt"/>
                <a:ea typeface="ＭＳ Ｐゴシック" pitchFamily="-110" charset="-128"/>
              </a:defRPr>
            </a:lvl8pPr>
            <a:lvl9pPr marL="4000500" indent="-342900" algn="l" rtl="0" eaLnBrk="1" fontAlgn="base" hangingPunct="1">
              <a:spcBef>
                <a:spcPct val="20000"/>
              </a:spcBef>
              <a:spcAft>
                <a:spcPct val="0"/>
              </a:spcAft>
              <a:defRPr>
                <a:solidFill>
                  <a:schemeClr val="tx1"/>
                </a:solidFill>
                <a:latin typeface="+mn-lt"/>
                <a:ea typeface="ＭＳ Ｐゴシック" pitchFamily="-110" charset="-128"/>
              </a:defRPr>
            </a:lvl9pPr>
          </a:lstStyle>
          <a:p>
            <a:pPr marL="0" indent="0">
              <a:buNone/>
            </a:pPr>
            <a:r>
              <a:rPr lang="en-US" sz="2000" b="1" kern="0" dirty="0"/>
              <a:t>Enroll during open enrollment without health questions</a:t>
            </a:r>
          </a:p>
          <a:p>
            <a:pPr marL="0" indent="0">
              <a:buNone/>
            </a:pPr>
            <a:r>
              <a:rPr lang="en-US" sz="1800" kern="0" dirty="0"/>
              <a:t>The following options are available without needing to provide evidence of insurability!</a:t>
            </a:r>
            <a:endParaRPr lang="en-US" sz="1800" b="1" kern="0" dirty="0"/>
          </a:p>
        </p:txBody>
      </p:sp>
      <p:graphicFrame>
        <p:nvGraphicFramePr>
          <p:cNvPr id="8" name="Content Placeholder 7"/>
          <p:cNvGraphicFramePr>
            <a:graphicFrameLocks noGrp="1"/>
          </p:cNvGraphicFramePr>
          <p:nvPr>
            <p:ph sz="half" idx="1"/>
            <p:extLst>
              <p:ext uri="{D42A27DB-BD31-4B8C-83A1-F6EECF244321}">
                <p14:modId xmlns:p14="http://schemas.microsoft.com/office/powerpoint/2010/main" val="4234587828"/>
              </p:ext>
            </p:extLst>
          </p:nvPr>
        </p:nvGraphicFramePr>
        <p:xfrm>
          <a:off x="375560" y="2998875"/>
          <a:ext cx="8469079" cy="21663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660063" y="5605305"/>
            <a:ext cx="8184576" cy="1433085"/>
          </a:xfrm>
          <a:prstGeom prst="rect">
            <a:avLst/>
          </a:prstGeom>
          <a:noFill/>
        </p:spPr>
        <p:txBody>
          <a:bodyPr wrap="square" rtlCol="0">
            <a:spAutoFit/>
          </a:bodyPr>
          <a:lstStyle/>
          <a:p>
            <a:pPr>
              <a:lnSpc>
                <a:spcPct val="150000"/>
              </a:lnSpc>
            </a:pPr>
            <a:r>
              <a:rPr lang="en-US" sz="1600" dirty="0">
                <a:latin typeface="+mn-lt"/>
              </a:rPr>
              <a:t>Maximum guaranteed amount </a:t>
            </a:r>
            <a:r>
              <a:rPr lang="en-US" sz="1600" b="1" dirty="0">
                <a:latin typeface="+mn-lt"/>
              </a:rPr>
              <a:t>includes</a:t>
            </a:r>
            <a:r>
              <a:rPr lang="en-US" sz="1600" dirty="0">
                <a:latin typeface="+mn-lt"/>
              </a:rPr>
              <a:t> coverage currently in force. </a:t>
            </a:r>
          </a:p>
          <a:p>
            <a:pPr marL="285750" indent="-285750">
              <a:buFont typeface="Arial" panose="020B0604020202020204" pitchFamily="34" charset="0"/>
              <a:buChar char="•"/>
            </a:pPr>
            <a:r>
              <a:rPr lang="en-US" sz="1400" b="1" dirty="0">
                <a:solidFill>
                  <a:srgbClr val="000000"/>
                </a:solidFill>
                <a:latin typeface="Arial" panose="020B0604020202020204" pitchFamily="34" charset="0"/>
              </a:rPr>
              <a:t>* Currently Insured Employee </a:t>
            </a:r>
            <a:r>
              <a:rPr lang="en-US" sz="1400" dirty="0">
                <a:solidFill>
                  <a:srgbClr val="000000"/>
                </a:solidFill>
                <a:latin typeface="Arial" panose="020B0604020202020204" pitchFamily="34" charset="0"/>
              </a:rPr>
              <a:t> 65-69 </a:t>
            </a:r>
            <a:r>
              <a:rPr lang="en-US" sz="1400" b="0" i="0" u="none" strike="noStrike" baseline="0" dirty="0">
                <a:solidFill>
                  <a:srgbClr val="000000"/>
                </a:solidFill>
                <a:latin typeface="Arial" panose="020B0604020202020204" pitchFamily="34" charset="0"/>
              </a:rPr>
              <a:t>- may increase up to </a:t>
            </a:r>
            <a:r>
              <a:rPr lang="en-US" sz="1400" b="1" i="0" u="none" strike="noStrike" baseline="0" dirty="0">
                <a:solidFill>
                  <a:srgbClr val="000000"/>
                </a:solidFill>
                <a:latin typeface="Arial" panose="020B0604020202020204" pitchFamily="34" charset="0"/>
              </a:rPr>
              <a:t>$50,000 </a:t>
            </a:r>
            <a:r>
              <a:rPr lang="en-US" sz="1400" b="0" i="0" u="none" strike="noStrike" baseline="0" dirty="0">
                <a:solidFill>
                  <a:srgbClr val="000000"/>
                </a:solidFill>
                <a:latin typeface="Arial" panose="020B0604020202020204" pitchFamily="34" charset="0"/>
              </a:rPr>
              <a:t>provided the resulting amount does not exceed </a:t>
            </a:r>
            <a:r>
              <a:rPr lang="en-US" sz="1400" dirty="0">
                <a:solidFill>
                  <a:srgbClr val="000000"/>
                </a:solidFill>
                <a:latin typeface="Arial" panose="020B0604020202020204" pitchFamily="34" charset="0"/>
              </a:rPr>
              <a:t>$50,000</a:t>
            </a:r>
          </a:p>
          <a:p>
            <a:pPr marL="285750" indent="-285750">
              <a:buFont typeface="Arial" panose="020B0604020202020204" pitchFamily="34" charset="0"/>
              <a:buChar char="•"/>
            </a:pPr>
            <a:r>
              <a:rPr lang="en-US" sz="1400" dirty="0">
                <a:latin typeface="+mn-lt"/>
              </a:rPr>
              <a:t>Enrolling your spouse will require evidence of insurability and underwriting approval. </a:t>
            </a:r>
          </a:p>
          <a:p>
            <a:pPr>
              <a:lnSpc>
                <a:spcPct val="150000"/>
              </a:lnSpc>
            </a:pPr>
            <a:endParaRPr lang="en-US" sz="1600" dirty="0"/>
          </a:p>
        </p:txBody>
      </p:sp>
    </p:spTree>
    <p:extLst>
      <p:ext uri="{BB962C8B-B14F-4D97-AF65-F5344CB8AC3E}">
        <p14:creationId xmlns:p14="http://schemas.microsoft.com/office/powerpoint/2010/main" val="2272187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E3A91D2-8232-465B-86E0-0676C22D8E48}"/>
              </a:ext>
            </a:extLst>
          </p:cNvPr>
          <p:cNvSpPr>
            <a:spLocks noGrp="1"/>
          </p:cNvSpPr>
          <p:nvPr>
            <p:ph type="sldNum" sz="quarter" idx="10"/>
          </p:nvPr>
        </p:nvSpPr>
        <p:spPr/>
        <p:txBody>
          <a:bodyPr/>
          <a:lstStyle/>
          <a:p>
            <a:fld id="{9E002CCB-F2DD-4C35-9AAB-4F487BD88620}" type="slidenum">
              <a:rPr lang="en-US" smtClean="0"/>
              <a:pPr/>
              <a:t>6</a:t>
            </a:fld>
            <a:endParaRPr lang="en-US" sz="900"/>
          </a:p>
        </p:txBody>
      </p:sp>
      <p:sp>
        <p:nvSpPr>
          <p:cNvPr id="3" name="Title 2">
            <a:extLst>
              <a:ext uri="{FF2B5EF4-FFF2-40B4-BE49-F238E27FC236}">
                <a16:creationId xmlns:a16="http://schemas.microsoft.com/office/drawing/2014/main" id="{C0D92966-54D6-4AD1-9D0D-54BC0A63601A}"/>
              </a:ext>
            </a:extLst>
          </p:cNvPr>
          <p:cNvSpPr>
            <a:spLocks noGrp="1"/>
          </p:cNvSpPr>
          <p:nvPr>
            <p:ph type="title"/>
          </p:nvPr>
        </p:nvSpPr>
        <p:spPr/>
        <p:txBody>
          <a:bodyPr/>
          <a:lstStyle/>
          <a:p>
            <a:r>
              <a:rPr lang="en-US" dirty="0"/>
              <a:t>Supplemental Life Rates</a:t>
            </a:r>
          </a:p>
        </p:txBody>
      </p:sp>
      <p:sp>
        <p:nvSpPr>
          <p:cNvPr id="4" name="Text Placeholder 3">
            <a:extLst>
              <a:ext uri="{FF2B5EF4-FFF2-40B4-BE49-F238E27FC236}">
                <a16:creationId xmlns:a16="http://schemas.microsoft.com/office/drawing/2014/main" id="{8DEA494E-23A6-4468-B621-4702C19E3ECD}"/>
              </a:ext>
            </a:extLst>
          </p:cNvPr>
          <p:cNvSpPr>
            <a:spLocks noGrp="1"/>
          </p:cNvSpPr>
          <p:nvPr>
            <p:ph type="body" sz="quarter" idx="11"/>
          </p:nvPr>
        </p:nvSpPr>
        <p:spPr/>
        <p:txBody>
          <a:bodyPr/>
          <a:lstStyle/>
          <a:p>
            <a:r>
              <a:rPr lang="en-US" dirty="0"/>
              <a:t>Employee and Spouse election examples</a:t>
            </a:r>
          </a:p>
        </p:txBody>
      </p:sp>
      <p:graphicFrame>
        <p:nvGraphicFramePr>
          <p:cNvPr id="7" name="Object 6">
            <a:extLst>
              <a:ext uri="{FF2B5EF4-FFF2-40B4-BE49-F238E27FC236}">
                <a16:creationId xmlns:a16="http://schemas.microsoft.com/office/drawing/2014/main" id="{5D220BD5-F38A-403C-9D2C-7BC065BC567D}"/>
              </a:ext>
            </a:extLst>
          </p:cNvPr>
          <p:cNvGraphicFramePr>
            <a:graphicFrameLocks noChangeAspect="1"/>
          </p:cNvGraphicFramePr>
          <p:nvPr>
            <p:extLst>
              <p:ext uri="{D42A27DB-BD31-4B8C-83A1-F6EECF244321}">
                <p14:modId xmlns:p14="http://schemas.microsoft.com/office/powerpoint/2010/main" val="3770738163"/>
              </p:ext>
            </p:extLst>
          </p:nvPr>
        </p:nvGraphicFramePr>
        <p:xfrm>
          <a:off x="41275" y="2571750"/>
          <a:ext cx="9121775" cy="3730625"/>
        </p:xfrm>
        <a:graphic>
          <a:graphicData uri="http://schemas.openxmlformats.org/presentationml/2006/ole">
            <mc:AlternateContent xmlns:mc="http://schemas.openxmlformats.org/markup-compatibility/2006">
              <mc:Choice xmlns:v="urn:schemas-microsoft-com:vml" Requires="v">
                <p:oleObj spid="_x0000_s1042" name="Worksheet" r:id="rId3" imgW="7810377" imgH="3193925" progId="Excel.Sheet.12">
                  <p:embed/>
                </p:oleObj>
              </mc:Choice>
              <mc:Fallback>
                <p:oleObj name="Worksheet" r:id="rId3" imgW="7810377" imgH="3193925" progId="Excel.Sheet.12">
                  <p:embed/>
                  <p:pic>
                    <p:nvPicPr>
                      <p:cNvPr id="7" name="Object 6">
                        <a:extLst>
                          <a:ext uri="{FF2B5EF4-FFF2-40B4-BE49-F238E27FC236}">
                            <a16:creationId xmlns:a16="http://schemas.microsoft.com/office/drawing/2014/main" id="{5D220BD5-F38A-403C-9D2C-7BC065BC567D}"/>
                          </a:ext>
                        </a:extLst>
                      </p:cNvPr>
                      <p:cNvPicPr/>
                      <p:nvPr/>
                    </p:nvPicPr>
                    <p:blipFill>
                      <a:blip r:embed="rId4"/>
                      <a:stretch>
                        <a:fillRect/>
                      </a:stretch>
                    </p:blipFill>
                    <p:spPr>
                      <a:xfrm>
                        <a:off x="41275" y="2571750"/>
                        <a:ext cx="9121775" cy="3730625"/>
                      </a:xfrm>
                      <a:prstGeom prst="rect">
                        <a:avLst/>
                      </a:prstGeom>
                    </p:spPr>
                  </p:pic>
                </p:oleObj>
              </mc:Fallback>
            </mc:AlternateContent>
          </a:graphicData>
        </a:graphic>
      </p:graphicFrame>
    </p:spTree>
    <p:extLst>
      <p:ext uri="{BB962C8B-B14F-4D97-AF65-F5344CB8AC3E}">
        <p14:creationId xmlns:p14="http://schemas.microsoft.com/office/powerpoint/2010/main" val="4236631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9E002CCB-F2DD-4C35-9AAB-4F487BD88620}" type="slidenum">
              <a:rPr kumimoji="0" lang="en-US" sz="1000" b="1" i="0" u="none" strike="noStrike" kern="1200" cap="none" spc="0" normalizeH="0" baseline="0" noProof="0" smtClean="0">
                <a:ln>
                  <a:noFill/>
                </a:ln>
                <a:solidFill>
                  <a:srgbClr val="000000"/>
                </a:solidFill>
                <a:effectLst/>
                <a:uLnTx/>
                <a:uFillTx/>
                <a:latin typeface="Arial" pitchFamily="96" charset="0"/>
                <a:cs typeface="Arial" pitchFamily="96" charset="0"/>
              </a:rPr>
              <a:pPr marL="0" marR="0" lvl="0" indent="0" algn="l" defTabSz="914400" rtl="0" eaLnBrk="0" fontAlgn="base" latinLnBrk="0" hangingPunct="0">
                <a:lnSpc>
                  <a:spcPct val="100000"/>
                </a:lnSpc>
                <a:spcBef>
                  <a:spcPct val="0"/>
                </a:spcBef>
                <a:spcAft>
                  <a:spcPct val="0"/>
                </a:spcAft>
                <a:buClrTx/>
                <a:buSzTx/>
                <a:buFontTx/>
                <a:buNone/>
                <a:tabLst/>
                <a:defRPr/>
              </a:pPr>
              <a:t>7</a:t>
            </a:fld>
            <a:endParaRPr kumimoji="0" lang="en-US" sz="900" b="1" i="0" u="none" strike="noStrike" kern="1200" cap="none" spc="0" normalizeH="0" baseline="0" noProof="0">
              <a:ln>
                <a:noFill/>
              </a:ln>
              <a:solidFill>
                <a:srgbClr val="000000"/>
              </a:solidFill>
              <a:effectLst/>
              <a:uLnTx/>
              <a:uFillTx/>
              <a:latin typeface="Arial" pitchFamily="96" charset="0"/>
              <a:cs typeface="Arial" pitchFamily="96" charset="0"/>
            </a:endParaRPr>
          </a:p>
        </p:txBody>
      </p:sp>
      <p:sp>
        <p:nvSpPr>
          <p:cNvPr id="3" name="Title 2"/>
          <p:cNvSpPr>
            <a:spLocks noGrp="1"/>
          </p:cNvSpPr>
          <p:nvPr>
            <p:ph type="title"/>
          </p:nvPr>
        </p:nvSpPr>
        <p:spPr>
          <a:xfrm>
            <a:off x="457200" y="2133600"/>
            <a:ext cx="8528858" cy="1004010"/>
          </a:xfrm>
        </p:spPr>
        <p:txBody>
          <a:bodyPr/>
          <a:lstStyle/>
          <a:p>
            <a:r>
              <a:rPr lang="en-US" dirty="0"/>
              <a:t>Life - Value Added Services and Resources</a:t>
            </a:r>
          </a:p>
        </p:txBody>
      </p:sp>
      <p:sp>
        <p:nvSpPr>
          <p:cNvPr id="4" name="Text Placeholder 3"/>
          <p:cNvSpPr>
            <a:spLocks noGrp="1"/>
          </p:cNvSpPr>
          <p:nvPr>
            <p:ph type="body" sz="quarter" idx="11"/>
          </p:nvPr>
        </p:nvSpPr>
        <p:spPr/>
        <p:txBody>
          <a:bodyPr/>
          <a:lstStyle/>
          <a:p>
            <a:pPr lvl="1">
              <a:buFont typeface="Arial" panose="020B0604020202020204" pitchFamily="34" charset="0"/>
              <a:buChar char="–"/>
            </a:pPr>
            <a:r>
              <a:rPr lang="en-US" b="0" dirty="0" err="1"/>
              <a:t>Securian</a:t>
            </a:r>
            <a:r>
              <a:rPr lang="en-US" b="0" dirty="0"/>
              <a:t> Financial Group, Inc. </a:t>
            </a:r>
          </a:p>
        </p:txBody>
      </p:sp>
    </p:spTree>
    <p:extLst>
      <p:ext uri="{BB962C8B-B14F-4D97-AF65-F5344CB8AC3E}">
        <p14:creationId xmlns:p14="http://schemas.microsoft.com/office/powerpoint/2010/main" val="3029132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object 4">
            <a:extLst>
              <a:ext uri="{FF2B5EF4-FFF2-40B4-BE49-F238E27FC236}">
                <a16:creationId xmlns:a16="http://schemas.microsoft.com/office/drawing/2014/main" id="{359CBED5-54FE-4F47-821E-E9B14F337BDF}"/>
              </a:ext>
            </a:extLst>
          </p:cNvPr>
          <p:cNvSpPr txBox="1"/>
          <p:nvPr/>
        </p:nvSpPr>
        <p:spPr>
          <a:xfrm>
            <a:off x="6642100" y="583570"/>
            <a:ext cx="2233975" cy="135935"/>
          </a:xfrm>
          <a:prstGeom prst="rect">
            <a:avLst/>
          </a:prstGeom>
        </p:spPr>
        <p:txBody>
          <a:bodyPr vert="horz" wrap="square" lIns="0" tIns="12700" rIns="0" bIns="0" rtlCol="0">
            <a:spAutoFit/>
          </a:bodyPr>
          <a:lstStyle/>
          <a:p>
            <a:pPr marL="12700" marR="0" lvl="0" indent="0" algn="r" defTabSz="457200" rtl="0" eaLnBrk="1" fontAlgn="auto" latinLnBrk="0" hangingPunct="1">
              <a:lnSpc>
                <a:spcPct val="100000"/>
              </a:lnSpc>
              <a:spcBef>
                <a:spcPts val="100"/>
              </a:spcBef>
              <a:spcAft>
                <a:spcPts val="0"/>
              </a:spcAft>
              <a:buClrTx/>
              <a:buSzTx/>
              <a:buFontTx/>
              <a:buNone/>
              <a:tabLst>
                <a:tab pos="1435735" algn="l"/>
              </a:tabLst>
              <a:defRPr/>
            </a:pPr>
            <a:fld id="{16B042B7-5665-9041-9B5F-5A409D3D1B85}" type="slidenum">
              <a:rPr kumimoji="0" lang="uk-UA" sz="800" b="1" i="0" u="none" strike="noStrike" kern="1200" cap="none" spc="0" normalizeH="0" baseline="0" noProof="0" smtClean="0">
                <a:ln>
                  <a:noFill/>
                </a:ln>
                <a:solidFill>
                  <a:schemeClr val="bg1"/>
                </a:solidFill>
                <a:effectLst/>
                <a:uLnTx/>
                <a:uFillTx/>
                <a:latin typeface="Arial" panose="020B0604020202020204" pitchFamily="34" charset="0"/>
                <a:ea typeface="+mn-ea"/>
                <a:cs typeface="Arial" panose="020B0604020202020204" pitchFamily="34" charset="0"/>
              </a:rPr>
              <a:pPr marL="12700" marR="0" lvl="0" indent="0" algn="r" defTabSz="457200" rtl="0" eaLnBrk="1" fontAlgn="auto" latinLnBrk="0" hangingPunct="1">
                <a:lnSpc>
                  <a:spcPct val="100000"/>
                </a:lnSpc>
                <a:spcBef>
                  <a:spcPts val="100"/>
                </a:spcBef>
                <a:spcAft>
                  <a:spcPts val="0"/>
                </a:spcAft>
                <a:buClrTx/>
                <a:buSzTx/>
                <a:buFontTx/>
                <a:buNone/>
                <a:tabLst>
                  <a:tab pos="1435735" algn="l"/>
                </a:tabLst>
                <a:defRPr/>
              </a:pPr>
              <a:t>8</a:t>
            </a:fld>
            <a:endParaRPr kumimoji="0" sz="8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36" name="Title 2">
            <a:extLst>
              <a:ext uri="{FF2B5EF4-FFF2-40B4-BE49-F238E27FC236}">
                <a16:creationId xmlns:a16="http://schemas.microsoft.com/office/drawing/2014/main" id="{2D28A236-BCA3-44CD-BE17-091538162D71}"/>
              </a:ext>
            </a:extLst>
          </p:cNvPr>
          <p:cNvSpPr>
            <a:spLocks noGrp="1"/>
          </p:cNvSpPr>
          <p:nvPr>
            <p:ph type="title"/>
          </p:nvPr>
        </p:nvSpPr>
        <p:spPr>
          <a:xfrm>
            <a:off x="457200" y="1219200"/>
            <a:ext cx="8229600" cy="468284"/>
          </a:xfrm>
        </p:spPr>
        <p:txBody>
          <a:bodyPr/>
          <a:lstStyle/>
          <a:p>
            <a:r>
              <a:rPr lang="en-US" dirty="0"/>
              <a:t>Lifestyle Benefits</a:t>
            </a:r>
          </a:p>
        </p:txBody>
      </p:sp>
      <p:sp>
        <p:nvSpPr>
          <p:cNvPr id="37" name="Text Placeholder 3">
            <a:extLst>
              <a:ext uri="{FF2B5EF4-FFF2-40B4-BE49-F238E27FC236}">
                <a16:creationId xmlns:a16="http://schemas.microsoft.com/office/drawing/2014/main" id="{FEBA52C3-39BC-439B-B446-D1AF45CA9209}"/>
              </a:ext>
            </a:extLst>
          </p:cNvPr>
          <p:cNvSpPr txBox="1">
            <a:spLocks/>
          </p:cNvSpPr>
          <p:nvPr/>
        </p:nvSpPr>
        <p:spPr>
          <a:xfrm>
            <a:off x="457200" y="1797609"/>
            <a:ext cx="8229600" cy="304800"/>
          </a:xfrm>
          <a:prstGeom prst="rect">
            <a:avLst/>
          </a:prstGeom>
        </p:spPr>
        <p:txBody>
          <a:bodyPr lIns="0"/>
          <a:lstStyle>
            <a:lvl1pPr marL="230188" indent="-230188" algn="l" rtl="0" eaLnBrk="1" fontAlgn="base" hangingPunct="1">
              <a:spcBef>
                <a:spcPct val="20000"/>
              </a:spcBef>
              <a:spcAft>
                <a:spcPct val="0"/>
              </a:spcAft>
              <a:buFont typeface="Times" pitchFamily="96" charset="0"/>
              <a:buChar char="•"/>
              <a:defRPr sz="2200" baseline="0">
                <a:solidFill>
                  <a:schemeClr val="tx1"/>
                </a:solidFill>
                <a:latin typeface="+mn-lt"/>
                <a:ea typeface="ＭＳ Ｐゴシック" charset="-128"/>
                <a:cs typeface="ＭＳ Ｐゴシック" charset="-128"/>
              </a:defRPr>
            </a:lvl1pPr>
            <a:lvl2pPr marL="627063" indent="-287338" algn="l" rtl="0" eaLnBrk="1" fontAlgn="base" hangingPunct="1">
              <a:spcBef>
                <a:spcPct val="20000"/>
              </a:spcBef>
              <a:spcAft>
                <a:spcPct val="0"/>
              </a:spcAft>
              <a:buChar char="–"/>
              <a:defRPr sz="2000">
                <a:solidFill>
                  <a:schemeClr val="tx1"/>
                </a:solidFill>
                <a:latin typeface="+mn-lt"/>
                <a:ea typeface="ＭＳ Ｐゴシック" pitchFamily="-110" charset="-128"/>
              </a:defRPr>
            </a:lvl2pPr>
            <a:lvl3pPr marL="909638" indent="-249238" algn="l" rtl="0" eaLnBrk="1" fontAlgn="base" hangingPunct="1">
              <a:spcBef>
                <a:spcPct val="20000"/>
              </a:spcBef>
              <a:spcAft>
                <a:spcPct val="0"/>
              </a:spcAft>
              <a:buFont typeface="Times" pitchFamily="96" charset="0"/>
              <a:buChar char="•"/>
              <a:defRPr sz="1800">
                <a:solidFill>
                  <a:schemeClr val="tx1"/>
                </a:solidFill>
                <a:latin typeface="+mn-lt"/>
                <a:ea typeface="ＭＳ Ｐゴシック" pitchFamily="-110" charset="-128"/>
              </a:defRPr>
            </a:lvl3pPr>
            <a:lvl4pPr marL="1714500" indent="-342900" algn="l" rtl="0" eaLnBrk="1" fontAlgn="base" hangingPunct="1">
              <a:spcBef>
                <a:spcPct val="20000"/>
              </a:spcBef>
              <a:spcAft>
                <a:spcPct val="0"/>
              </a:spcAft>
              <a:buChar char="–"/>
              <a:defRPr>
                <a:solidFill>
                  <a:schemeClr val="tx1"/>
                </a:solidFill>
                <a:latin typeface="+mn-lt"/>
                <a:ea typeface="ＭＳ Ｐゴシック" pitchFamily="-110" charset="-128"/>
              </a:defRPr>
            </a:lvl4pPr>
            <a:lvl5pPr marL="2171700" indent="-342900" algn="l" rtl="0" eaLnBrk="1" fontAlgn="base" hangingPunct="1">
              <a:spcBef>
                <a:spcPct val="20000"/>
              </a:spcBef>
              <a:spcAft>
                <a:spcPct val="0"/>
              </a:spcAft>
              <a:defRPr>
                <a:solidFill>
                  <a:schemeClr val="tx1"/>
                </a:solidFill>
                <a:latin typeface="+mn-lt"/>
                <a:ea typeface="ＭＳ Ｐゴシック" pitchFamily="-110" charset="-128"/>
              </a:defRPr>
            </a:lvl5pPr>
            <a:lvl6pPr marL="2628900" indent="-342900" algn="l" rtl="0" eaLnBrk="1" fontAlgn="base" hangingPunct="1">
              <a:spcBef>
                <a:spcPct val="20000"/>
              </a:spcBef>
              <a:spcAft>
                <a:spcPct val="0"/>
              </a:spcAft>
              <a:defRPr>
                <a:solidFill>
                  <a:schemeClr val="tx1"/>
                </a:solidFill>
                <a:latin typeface="+mn-lt"/>
                <a:ea typeface="ＭＳ Ｐゴシック" pitchFamily="-110" charset="-128"/>
              </a:defRPr>
            </a:lvl6pPr>
            <a:lvl7pPr marL="3086100" indent="-342900" algn="l" rtl="0" eaLnBrk="1" fontAlgn="base" hangingPunct="1">
              <a:spcBef>
                <a:spcPct val="20000"/>
              </a:spcBef>
              <a:spcAft>
                <a:spcPct val="0"/>
              </a:spcAft>
              <a:defRPr>
                <a:solidFill>
                  <a:schemeClr val="tx1"/>
                </a:solidFill>
                <a:latin typeface="+mn-lt"/>
                <a:ea typeface="ＭＳ Ｐゴシック" pitchFamily="-110" charset="-128"/>
              </a:defRPr>
            </a:lvl7pPr>
            <a:lvl8pPr marL="3543300" indent="-342900" algn="l" rtl="0" eaLnBrk="1" fontAlgn="base" hangingPunct="1">
              <a:spcBef>
                <a:spcPct val="20000"/>
              </a:spcBef>
              <a:spcAft>
                <a:spcPct val="0"/>
              </a:spcAft>
              <a:defRPr>
                <a:solidFill>
                  <a:schemeClr val="tx1"/>
                </a:solidFill>
                <a:latin typeface="+mn-lt"/>
                <a:ea typeface="ＭＳ Ｐゴシック" pitchFamily="-110" charset="-128"/>
              </a:defRPr>
            </a:lvl8pPr>
            <a:lvl9pPr marL="4000500" indent="-342900" algn="l" rtl="0" eaLnBrk="1" fontAlgn="base" hangingPunct="1">
              <a:spcBef>
                <a:spcPct val="20000"/>
              </a:spcBef>
              <a:spcAft>
                <a:spcPct val="0"/>
              </a:spcAft>
              <a:defRPr>
                <a:solidFill>
                  <a:schemeClr val="tx1"/>
                </a:solidFill>
                <a:latin typeface="+mn-lt"/>
                <a:ea typeface="ＭＳ Ｐゴシック" pitchFamily="-110" charset="-128"/>
              </a:defRPr>
            </a:lvl9pPr>
          </a:lstStyle>
          <a:p>
            <a:pPr marL="0" indent="0">
              <a:buNone/>
            </a:pPr>
            <a:r>
              <a:rPr lang="en-US" sz="2000" b="1" kern="0" dirty="0"/>
              <a:t>No additional cost for Life Insurance participants</a:t>
            </a:r>
          </a:p>
        </p:txBody>
      </p:sp>
      <p:grpSp>
        <p:nvGrpSpPr>
          <p:cNvPr id="2" name="Group 1">
            <a:extLst>
              <a:ext uri="{FF2B5EF4-FFF2-40B4-BE49-F238E27FC236}">
                <a16:creationId xmlns:a16="http://schemas.microsoft.com/office/drawing/2014/main" id="{24C4FC19-45EA-4C06-870F-E378EE2ADF49}"/>
              </a:ext>
            </a:extLst>
          </p:cNvPr>
          <p:cNvGrpSpPr/>
          <p:nvPr/>
        </p:nvGrpSpPr>
        <p:grpSpPr>
          <a:xfrm>
            <a:off x="532830" y="2448927"/>
            <a:ext cx="8143810" cy="4309751"/>
            <a:chOff x="532830" y="2448927"/>
            <a:chExt cx="8143810" cy="4309751"/>
          </a:xfrm>
        </p:grpSpPr>
        <p:sp>
          <p:nvSpPr>
            <p:cNvPr id="59" name="Arc 58">
              <a:extLst>
                <a:ext uri="{FF2B5EF4-FFF2-40B4-BE49-F238E27FC236}">
                  <a16:creationId xmlns:a16="http://schemas.microsoft.com/office/drawing/2014/main" id="{564D2261-637C-5D4A-9B9A-F3850BCFED39}"/>
                </a:ext>
              </a:extLst>
            </p:cNvPr>
            <p:cNvSpPr/>
            <p:nvPr/>
          </p:nvSpPr>
          <p:spPr>
            <a:xfrm>
              <a:off x="5076071" y="2568788"/>
              <a:ext cx="1234345" cy="1234345"/>
            </a:xfrm>
            <a:prstGeom prst="arc">
              <a:avLst>
                <a:gd name="adj1" fmla="val 10816202"/>
                <a:gd name="adj2" fmla="val 0"/>
              </a:avLst>
            </a:prstGeom>
            <a:ln w="46990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636466"/>
                </a:solidFill>
                <a:effectLst/>
                <a:uLnTx/>
                <a:uFillTx/>
                <a:latin typeface="Arial" panose="020B0604020202020204"/>
                <a:ea typeface="+mn-ea"/>
                <a:cs typeface="+mn-cs"/>
              </a:endParaRPr>
            </a:p>
          </p:txBody>
        </p:sp>
        <p:sp>
          <p:nvSpPr>
            <p:cNvPr id="61" name="Arc 60">
              <a:extLst>
                <a:ext uri="{FF2B5EF4-FFF2-40B4-BE49-F238E27FC236}">
                  <a16:creationId xmlns:a16="http://schemas.microsoft.com/office/drawing/2014/main" id="{949D6C73-19B4-5148-9152-9D3B0A020DA9}"/>
                </a:ext>
              </a:extLst>
            </p:cNvPr>
            <p:cNvSpPr/>
            <p:nvPr/>
          </p:nvSpPr>
          <p:spPr>
            <a:xfrm>
              <a:off x="7161623" y="2567121"/>
              <a:ext cx="1234345" cy="1234345"/>
            </a:xfrm>
            <a:prstGeom prst="arc">
              <a:avLst>
                <a:gd name="adj1" fmla="val 10816202"/>
                <a:gd name="adj2" fmla="val 0"/>
              </a:avLst>
            </a:prstGeom>
            <a:ln w="46990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636466"/>
                </a:solidFill>
                <a:effectLst/>
                <a:uLnTx/>
                <a:uFillTx/>
                <a:latin typeface="Arial" panose="020B0604020202020204"/>
                <a:ea typeface="+mn-ea"/>
                <a:cs typeface="+mn-cs"/>
              </a:endParaRPr>
            </a:p>
          </p:txBody>
        </p:sp>
        <p:sp>
          <p:nvSpPr>
            <p:cNvPr id="34" name="Oval 33">
              <a:extLst>
                <a:ext uri="{FF2B5EF4-FFF2-40B4-BE49-F238E27FC236}">
                  <a16:creationId xmlns:a16="http://schemas.microsoft.com/office/drawing/2014/main" id="{D1A793AD-A157-2A4A-AECB-DC85602B95E5}"/>
                </a:ext>
              </a:extLst>
            </p:cNvPr>
            <p:cNvSpPr/>
            <p:nvPr/>
          </p:nvSpPr>
          <p:spPr>
            <a:xfrm>
              <a:off x="5305828" y="2453173"/>
              <a:ext cx="791805" cy="791805"/>
            </a:xfrm>
            <a:prstGeom prst="ellipse">
              <a:avLst/>
            </a:prstGeom>
            <a:solidFill>
              <a:srgbClr val="A4BCC2"/>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5" name="Oval 34">
              <a:extLst>
                <a:ext uri="{FF2B5EF4-FFF2-40B4-BE49-F238E27FC236}">
                  <a16:creationId xmlns:a16="http://schemas.microsoft.com/office/drawing/2014/main" id="{B6A5B2F3-B162-8A4B-A9DC-8F678ACCD0D7}"/>
                </a:ext>
              </a:extLst>
            </p:cNvPr>
            <p:cNvSpPr/>
            <p:nvPr/>
          </p:nvSpPr>
          <p:spPr>
            <a:xfrm>
              <a:off x="7382892" y="2464324"/>
              <a:ext cx="791805" cy="791805"/>
            </a:xfrm>
            <a:prstGeom prst="ellipse">
              <a:avLst/>
            </a:prstGeom>
            <a:solidFill>
              <a:srgbClr val="A4BCC2"/>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nvGrpSpPr>
            <p:cNvPr id="120" name="Group 119"/>
            <p:cNvGrpSpPr/>
            <p:nvPr/>
          </p:nvGrpSpPr>
          <p:grpSpPr>
            <a:xfrm>
              <a:off x="532830" y="3265416"/>
              <a:ext cx="8143810" cy="3493262"/>
              <a:chOff x="314535" y="4270311"/>
              <a:chExt cx="5356204" cy="712091"/>
            </a:xfrm>
          </p:grpSpPr>
          <p:sp>
            <p:nvSpPr>
              <p:cNvPr id="155" name="TextBox 154"/>
              <p:cNvSpPr txBox="1"/>
              <p:nvPr/>
            </p:nvSpPr>
            <p:spPr>
              <a:xfrm>
                <a:off x="314535" y="4270311"/>
                <a:ext cx="1293275" cy="712091"/>
              </a:xfrm>
              <a:prstGeom prst="rect">
                <a:avLst/>
              </a:prstGeom>
              <a:noFill/>
            </p:spPr>
            <p:txBody>
              <a:bodyPr wrap="square" rtlCol="0">
                <a:spAutoFit/>
              </a:bodyPr>
              <a:lstStyle/>
              <a:p>
                <a:pPr algn="ctr"/>
                <a:r>
                  <a:rPr lang="en-US" sz="1200" b="1" dirty="0">
                    <a:solidFill>
                      <a:srgbClr val="425563"/>
                    </a:solidFill>
                    <a:latin typeface="+mj-lt"/>
                    <a:cs typeface="Arial" panose="020B0604020202020204" pitchFamily="34" charset="0"/>
                  </a:rPr>
                  <a:t>Legal, Financial and Grief Resources</a:t>
                </a:r>
              </a:p>
              <a:p>
                <a:pPr algn="ctr"/>
                <a:r>
                  <a:rPr lang="en-US" sz="1100" dirty="0">
                    <a:latin typeface="+mj-lt"/>
                    <a:cs typeface="Arial" panose="020B0604020202020204" pitchFamily="34" charset="0"/>
                  </a:rPr>
                  <a:t>from LifeWorks by Morneau Shepell</a:t>
                </a:r>
              </a:p>
              <a:p>
                <a:pPr algn="ctr"/>
                <a:endParaRPr lang="en-US" sz="600" dirty="0">
                  <a:latin typeface="+mj-lt"/>
                  <a:cs typeface="Arial" panose="020B0604020202020204" pitchFamily="34" charset="0"/>
                </a:endParaRPr>
              </a:p>
              <a:p>
                <a:pPr marL="171450" indent="-171450">
                  <a:buFont typeface="Arial" panose="020B0604020202020204" pitchFamily="34" charset="0"/>
                  <a:buChar char="•"/>
                </a:pPr>
                <a:r>
                  <a:rPr lang="en-US" sz="1100" dirty="0">
                    <a:latin typeface="+mj-lt"/>
                    <a:cs typeface="Arial" panose="020B0604020202020204" pitchFamily="34" charset="0"/>
                  </a:rPr>
                  <a:t>Comprehensive web and mobile resources</a:t>
                </a:r>
              </a:p>
              <a:p>
                <a:pPr marL="171450" indent="-171450">
                  <a:buFont typeface="Arial" panose="020B0604020202020204" pitchFamily="34" charset="0"/>
                  <a:buChar char="•"/>
                </a:pPr>
                <a:r>
                  <a:rPr lang="en-US" sz="1100" dirty="0">
                    <a:latin typeface="+mj-lt"/>
                    <a:cs typeface="Arial" panose="020B0604020202020204" pitchFamily="34" charset="0"/>
                  </a:rPr>
                  <a:t>Templates to create a will and legacy documents</a:t>
                </a:r>
              </a:p>
              <a:p>
                <a:pPr marL="171450" indent="-171450">
                  <a:buFont typeface="Arial" panose="020B0604020202020204" pitchFamily="34" charset="0"/>
                  <a:buChar char="•"/>
                </a:pPr>
                <a:r>
                  <a:rPr lang="en-US" sz="1100" dirty="0">
                    <a:latin typeface="+mj-lt"/>
                    <a:cs typeface="Arial" panose="020B0604020202020204" pitchFamily="34" charset="0"/>
                  </a:rPr>
                  <a:t>Unlimited telephone consultation with professionals</a:t>
                </a:r>
              </a:p>
              <a:p>
                <a:pPr marL="171450" indent="-171450">
                  <a:buFont typeface="Arial" panose="020B0604020202020204" pitchFamily="34" charset="0"/>
                  <a:buChar char="•"/>
                </a:pPr>
                <a:r>
                  <a:rPr lang="en-US" sz="1100" dirty="0">
                    <a:latin typeface="+mj-lt"/>
                    <a:cs typeface="Arial" panose="020B0604020202020204" pitchFamily="34" charset="0"/>
                  </a:rPr>
                  <a:t>Complimentary 30-minute face-to-face consultation with an attorney</a:t>
                </a:r>
              </a:p>
              <a:p>
                <a:pPr marL="171450" indent="-171450">
                  <a:buFont typeface="Arial" panose="020B0604020202020204" pitchFamily="34" charset="0"/>
                  <a:buChar char="•"/>
                </a:pPr>
                <a:endParaRPr lang="en-US" sz="400" dirty="0">
                  <a:latin typeface="+mj-lt"/>
                  <a:cs typeface="Arial" panose="020B0604020202020204" pitchFamily="34" charset="0"/>
                </a:endParaRPr>
              </a:p>
              <a:p>
                <a:pPr algn="ctr"/>
                <a:r>
                  <a:rPr lang="en-US" sz="1100" b="1" dirty="0">
                    <a:latin typeface="+mj-lt"/>
                    <a:cs typeface="Arial" panose="020B0604020202020204" pitchFamily="34" charset="0"/>
                  </a:rPr>
                  <a:t>How to access: </a:t>
                </a:r>
                <a:r>
                  <a:rPr lang="en-US" sz="1100" dirty="0">
                    <a:latin typeface="+mj-lt"/>
                    <a:cs typeface="Arial" panose="020B0604020202020204" pitchFamily="34" charset="0"/>
                  </a:rPr>
                  <a:t>LifeBenefits.com/</a:t>
                </a:r>
                <a:r>
                  <a:rPr lang="en-US" sz="1100" dirty="0" err="1">
                    <a:latin typeface="+mj-lt"/>
                    <a:cs typeface="Arial" panose="020B0604020202020204" pitchFamily="34" charset="0"/>
                  </a:rPr>
                  <a:t>Lfg</a:t>
                </a:r>
                <a:r>
                  <a:rPr lang="en-US" sz="1100" dirty="0">
                    <a:latin typeface="+mj-lt"/>
                    <a:cs typeface="Arial" panose="020B0604020202020204" pitchFamily="34" charset="0"/>
                  </a:rPr>
                  <a:t>                 user name: </a:t>
                </a:r>
                <a:r>
                  <a:rPr lang="en-US" sz="1100" dirty="0" err="1">
                    <a:latin typeface="+mj-lt"/>
                    <a:cs typeface="Arial" panose="020B0604020202020204" pitchFamily="34" charset="0"/>
                  </a:rPr>
                  <a:t>lfg</a:t>
                </a:r>
                <a:r>
                  <a:rPr lang="en-US" sz="1100" dirty="0">
                    <a:latin typeface="+mj-lt"/>
                    <a:cs typeface="Arial" panose="020B0604020202020204" pitchFamily="34" charset="0"/>
                  </a:rPr>
                  <a:t>                          password: resources                           or call 1-877-849-6034</a:t>
                </a:r>
              </a:p>
            </p:txBody>
          </p:sp>
          <p:sp>
            <p:nvSpPr>
              <p:cNvPr id="153" name="TextBox 152"/>
              <p:cNvSpPr txBox="1"/>
              <p:nvPr/>
            </p:nvSpPr>
            <p:spPr>
              <a:xfrm>
                <a:off x="1741415" y="4270311"/>
                <a:ext cx="1242360" cy="639941"/>
              </a:xfrm>
              <a:prstGeom prst="rect">
                <a:avLst/>
              </a:prstGeom>
              <a:noFill/>
            </p:spPr>
            <p:txBody>
              <a:bodyPr wrap="square" rtlCol="0">
                <a:spAutoFit/>
              </a:bodyPr>
              <a:lstStyle/>
              <a:p>
                <a:pPr algn="ctr"/>
                <a:r>
                  <a:rPr lang="en-US" sz="1200" b="1" dirty="0">
                    <a:solidFill>
                      <a:srgbClr val="425563"/>
                    </a:solidFill>
                    <a:latin typeface="+mj-lt"/>
                    <a:cs typeface="Arial" panose="020B0604020202020204" pitchFamily="34" charset="0"/>
                  </a:rPr>
                  <a:t>Travel Assistance</a:t>
                </a:r>
              </a:p>
              <a:p>
                <a:pPr algn="ctr"/>
                <a:r>
                  <a:rPr lang="en-US" sz="1100" dirty="0">
                    <a:latin typeface="+mj-lt"/>
                    <a:cs typeface="Arial" panose="020B0604020202020204" pitchFamily="34" charset="0"/>
                  </a:rPr>
                  <a:t>from </a:t>
                </a:r>
                <a:r>
                  <a:rPr lang="en-US" sz="1100" dirty="0" err="1">
                    <a:latin typeface="+mj-lt"/>
                    <a:cs typeface="Arial" panose="020B0604020202020204" pitchFamily="34" charset="0"/>
                  </a:rPr>
                  <a:t>RedpointWTP</a:t>
                </a:r>
                <a:r>
                  <a:rPr lang="en-US" sz="1100" dirty="0">
                    <a:latin typeface="+mj-lt"/>
                    <a:cs typeface="Arial" panose="020B0604020202020204" pitchFamily="34" charset="0"/>
                  </a:rPr>
                  <a:t> LLC</a:t>
                </a:r>
              </a:p>
              <a:p>
                <a:pPr algn="ctr"/>
                <a:endParaRPr lang="en-US" sz="600" dirty="0">
                  <a:latin typeface="+mj-lt"/>
                  <a:cs typeface="Arial" panose="020B0604020202020204" pitchFamily="34" charset="0"/>
                </a:endParaRPr>
              </a:p>
              <a:p>
                <a:pPr marL="171450" indent="-171450">
                  <a:buFont typeface="Arial" panose="020B0604020202020204" pitchFamily="34" charset="0"/>
                  <a:buChar char="•"/>
                </a:pPr>
                <a:r>
                  <a:rPr lang="en-US" sz="1100" dirty="0">
                    <a:latin typeface="+mj-lt"/>
                    <a:cs typeface="Arial" panose="020B0604020202020204" pitchFamily="34" charset="0"/>
                  </a:rPr>
                  <a:t>Information on passport, visa, immunization requirements</a:t>
                </a:r>
              </a:p>
              <a:p>
                <a:pPr marL="171450" indent="-171450">
                  <a:buFont typeface="Arial" panose="020B0604020202020204" pitchFamily="34" charset="0"/>
                  <a:buChar char="•"/>
                </a:pPr>
                <a:r>
                  <a:rPr lang="en-US" sz="1100" dirty="0">
                    <a:latin typeface="+mj-lt"/>
                    <a:cs typeface="Arial" panose="020B0604020202020204" pitchFamily="34" charset="0"/>
                  </a:rPr>
                  <a:t>Medical relocation and medical or security evacuation</a:t>
                </a:r>
              </a:p>
              <a:p>
                <a:pPr marL="171450" indent="-171450">
                  <a:buFont typeface="Arial" panose="020B0604020202020204" pitchFamily="34" charset="0"/>
                  <a:buChar char="•"/>
                </a:pPr>
                <a:r>
                  <a:rPr lang="en-US" sz="1100" dirty="0">
                    <a:latin typeface="+mj-lt"/>
                    <a:cs typeface="Arial" panose="020B0604020202020204" pitchFamily="34" charset="0"/>
                  </a:rPr>
                  <a:t>Assistance replacing lost or stolen luggage</a:t>
                </a:r>
              </a:p>
              <a:p>
                <a:pPr marL="171450" indent="-171450">
                  <a:buFont typeface="Arial" panose="020B0604020202020204" pitchFamily="34" charset="0"/>
                  <a:buChar char="•"/>
                </a:pPr>
                <a:r>
                  <a:rPr lang="en-US" sz="1100" dirty="0">
                    <a:latin typeface="+mj-lt"/>
                    <a:cs typeface="Arial" panose="020B0604020202020204" pitchFamily="34" charset="0"/>
                  </a:rPr>
                  <a:t>Repatriation of mortal remains</a:t>
                </a:r>
              </a:p>
              <a:p>
                <a:pPr marL="171450" indent="-171450">
                  <a:buFont typeface="Arial" panose="020B0604020202020204" pitchFamily="34" charset="0"/>
                  <a:buChar char="•"/>
                </a:pPr>
                <a:endParaRPr lang="en-US" sz="400" dirty="0">
                  <a:latin typeface="+mj-lt"/>
                  <a:cs typeface="Arial" panose="020B0604020202020204" pitchFamily="34" charset="0"/>
                </a:endParaRPr>
              </a:p>
              <a:p>
                <a:pPr algn="ctr"/>
                <a:r>
                  <a:rPr lang="en-US" sz="1100" b="1" dirty="0">
                    <a:latin typeface="+mj-lt"/>
                    <a:cs typeface="Arial" panose="020B0604020202020204" pitchFamily="34" charset="0"/>
                  </a:rPr>
                  <a:t>How to access:</a:t>
                </a:r>
              </a:p>
              <a:p>
                <a:pPr algn="ctr"/>
                <a:r>
                  <a:rPr lang="en-US" sz="1100" dirty="0">
                    <a:latin typeface="+mj-lt"/>
                    <a:cs typeface="Arial" panose="020B0604020202020204" pitchFamily="34" charset="0"/>
                  </a:rPr>
                  <a:t>LifeBenefits.com/travel  </a:t>
                </a:r>
              </a:p>
              <a:p>
                <a:pPr algn="ctr"/>
                <a:r>
                  <a:rPr lang="en-US" sz="1100" dirty="0">
                    <a:latin typeface="+mj-lt"/>
                    <a:cs typeface="Arial" panose="020B0604020202020204" pitchFamily="34" charset="0"/>
                  </a:rPr>
                  <a:t>U.S./Canada:                                       1-855-516-5433; other locations:1-415-484-4677</a:t>
                </a:r>
              </a:p>
            </p:txBody>
          </p:sp>
          <p:sp>
            <p:nvSpPr>
              <p:cNvPr id="151" name="TextBox 150"/>
              <p:cNvSpPr txBox="1"/>
              <p:nvPr/>
            </p:nvSpPr>
            <p:spPr>
              <a:xfrm>
                <a:off x="3123422" y="4270311"/>
                <a:ext cx="1224256" cy="470545"/>
              </a:xfrm>
              <a:prstGeom prst="rect">
                <a:avLst/>
              </a:prstGeom>
              <a:noFill/>
            </p:spPr>
            <p:txBody>
              <a:bodyPr wrap="square" rtlCol="0">
                <a:spAutoFit/>
              </a:bodyPr>
              <a:lstStyle/>
              <a:p>
                <a:pPr algn="ctr"/>
                <a:r>
                  <a:rPr lang="en-US" sz="1200" b="1" dirty="0">
                    <a:solidFill>
                      <a:srgbClr val="425563"/>
                    </a:solidFill>
                    <a:latin typeface="+mj-lt"/>
                    <a:cs typeface="Arial" panose="020B0604020202020204" pitchFamily="34" charset="0"/>
                  </a:rPr>
                  <a:t>Legacy Planning Resources</a:t>
                </a:r>
              </a:p>
              <a:p>
                <a:pPr algn="ctr"/>
                <a:r>
                  <a:rPr lang="en-US" sz="1100" dirty="0">
                    <a:latin typeface="+mj-lt"/>
                    <a:cs typeface="Arial" panose="020B0604020202020204" pitchFamily="34" charset="0"/>
                  </a:rPr>
                  <a:t>from Securian Financial</a:t>
                </a:r>
              </a:p>
              <a:p>
                <a:endParaRPr lang="en-US" sz="600" dirty="0">
                  <a:latin typeface="+mj-lt"/>
                  <a:cs typeface="Arial" panose="020B0604020202020204" pitchFamily="34" charset="0"/>
                </a:endParaRPr>
              </a:p>
              <a:p>
                <a:pPr marL="171450" indent="-171450">
                  <a:buFont typeface="Arial" panose="020B0604020202020204" pitchFamily="34" charset="0"/>
                  <a:buChar char="•"/>
                </a:pPr>
                <a:r>
                  <a:rPr lang="en-US" sz="1100" dirty="0">
                    <a:latin typeface="+mj-lt"/>
                    <a:cs typeface="Arial" panose="020B0604020202020204" pitchFamily="34" charset="0"/>
                  </a:rPr>
                  <a:t>End-of-life planning</a:t>
                </a:r>
              </a:p>
              <a:p>
                <a:pPr marL="171450" indent="-171450">
                  <a:buFont typeface="Arial" panose="020B0604020202020204" pitchFamily="34" charset="0"/>
                  <a:buChar char="•"/>
                </a:pPr>
                <a:r>
                  <a:rPr lang="en-US" sz="1100" dirty="0">
                    <a:latin typeface="+mj-lt"/>
                    <a:cs typeface="Arial" panose="020B0604020202020204" pitchFamily="34" charset="0"/>
                  </a:rPr>
                  <a:t>Creation of key directives</a:t>
                </a:r>
              </a:p>
              <a:p>
                <a:pPr marL="171450" indent="-171450">
                  <a:buFont typeface="Arial" panose="020B0604020202020204" pitchFamily="34" charset="0"/>
                  <a:buChar char="•"/>
                </a:pPr>
                <a:r>
                  <a:rPr lang="en-US" sz="1100" dirty="0">
                    <a:latin typeface="+mj-lt"/>
                    <a:cs typeface="Arial" panose="020B0604020202020204" pitchFamily="34" charset="0"/>
                  </a:rPr>
                  <a:t>Final arrangements for funeral services</a:t>
                </a:r>
              </a:p>
              <a:p>
                <a:pPr marL="171450" indent="-171450">
                  <a:buFont typeface="Arial" panose="020B0604020202020204" pitchFamily="34" charset="0"/>
                  <a:buChar char="•"/>
                </a:pPr>
                <a:r>
                  <a:rPr lang="en-US" sz="1100" dirty="0">
                    <a:latin typeface="+mj-lt"/>
                    <a:cs typeface="Arial" panose="020B0604020202020204" pitchFamily="34" charset="0"/>
                  </a:rPr>
                  <a:t>Funeral concierge service</a:t>
                </a:r>
              </a:p>
              <a:p>
                <a:pPr marL="171450" indent="-171450">
                  <a:buFont typeface="Arial" panose="020B0604020202020204" pitchFamily="34" charset="0"/>
                  <a:buChar char="•"/>
                </a:pPr>
                <a:endParaRPr lang="en-US" sz="400" dirty="0">
                  <a:latin typeface="+mj-lt"/>
                  <a:cs typeface="Arial" panose="020B0604020202020204" pitchFamily="34" charset="0"/>
                </a:endParaRPr>
              </a:p>
              <a:p>
                <a:pPr algn="ctr"/>
                <a:r>
                  <a:rPr lang="en-US" sz="1100" b="1" dirty="0">
                    <a:latin typeface="+mj-lt"/>
                    <a:cs typeface="Arial" panose="020B0604020202020204" pitchFamily="34" charset="0"/>
                  </a:rPr>
                  <a:t>How to access: </a:t>
                </a:r>
                <a:r>
                  <a:rPr lang="en-US" sz="1100" dirty="0">
                    <a:latin typeface="+mj-lt"/>
                    <a:cs typeface="Arial" panose="020B0604020202020204" pitchFamily="34" charset="0"/>
                  </a:rPr>
                  <a:t>Securian.com/legacy</a:t>
                </a:r>
              </a:p>
            </p:txBody>
          </p:sp>
          <p:sp>
            <p:nvSpPr>
              <p:cNvPr id="149" name="TextBox 148"/>
              <p:cNvSpPr txBox="1"/>
              <p:nvPr/>
            </p:nvSpPr>
            <p:spPr>
              <a:xfrm>
                <a:off x="4548120" y="4270311"/>
                <a:ext cx="1122619" cy="643078"/>
              </a:xfrm>
              <a:prstGeom prst="rect">
                <a:avLst/>
              </a:prstGeom>
              <a:noFill/>
            </p:spPr>
            <p:txBody>
              <a:bodyPr wrap="square" rtlCol="0">
                <a:spAutoFit/>
              </a:bodyPr>
              <a:lstStyle/>
              <a:p>
                <a:pPr algn="ctr"/>
                <a:r>
                  <a:rPr lang="en-US" sz="1200" b="1" dirty="0">
                    <a:solidFill>
                      <a:srgbClr val="425563"/>
                    </a:solidFill>
                    <a:latin typeface="+mn-lt"/>
                    <a:cs typeface="Arial" panose="020B0604020202020204" pitchFamily="34" charset="0"/>
                  </a:rPr>
                  <a:t>Beneficiary Financial Counseling</a:t>
                </a:r>
              </a:p>
              <a:p>
                <a:pPr algn="ctr"/>
                <a:r>
                  <a:rPr lang="en-US" sz="1100" dirty="0">
                    <a:latin typeface="+mn-lt"/>
                    <a:cs typeface="Arial" panose="020B0604020202020204" pitchFamily="34" charset="0"/>
                  </a:rPr>
                  <a:t>from </a:t>
                </a:r>
                <a:r>
                  <a:rPr lang="en-US" sz="1100" dirty="0" err="1">
                    <a:latin typeface="+mn-lt"/>
                    <a:cs typeface="Arial" panose="020B0604020202020204" pitchFamily="34" charset="0"/>
                  </a:rPr>
                  <a:t>Pricewaterhouse</a:t>
                </a:r>
                <a:r>
                  <a:rPr lang="en-US" sz="1100" dirty="0">
                    <a:latin typeface="+mn-lt"/>
                    <a:cs typeface="Arial" panose="020B0604020202020204" pitchFamily="34" charset="0"/>
                  </a:rPr>
                  <a:t>-Coopers LLP</a:t>
                </a:r>
              </a:p>
              <a:p>
                <a:pPr algn="ctr"/>
                <a:endParaRPr lang="en-US" sz="600" dirty="0">
                  <a:latin typeface="+mn-lt"/>
                  <a:cs typeface="Arial" panose="020B0604020202020204" pitchFamily="34" charset="0"/>
                </a:endParaRPr>
              </a:p>
              <a:p>
                <a:pPr marL="171450" indent="-171450">
                  <a:buFont typeface="Arial" panose="020B0604020202020204" pitchFamily="34" charset="0"/>
                  <a:buChar char="•"/>
                </a:pPr>
                <a:r>
                  <a:rPr lang="en-US" sz="1100" dirty="0">
                    <a:latin typeface="+mn-lt"/>
                    <a:cs typeface="Arial" panose="020B0604020202020204" pitchFamily="34" charset="0"/>
                  </a:rPr>
                  <a:t>Financial fitness assessment</a:t>
                </a:r>
              </a:p>
              <a:p>
                <a:pPr marL="171450" indent="-171450">
                  <a:buFont typeface="Arial" panose="020B0604020202020204" pitchFamily="34" charset="0"/>
                  <a:buChar char="•"/>
                </a:pPr>
                <a:r>
                  <a:rPr lang="en-US" sz="1100" dirty="0">
                    <a:latin typeface="+mn-lt"/>
                    <a:cs typeface="Arial" panose="020B0604020202020204" pitchFamily="34" charset="0"/>
                  </a:rPr>
                  <a:t>Beneficiary reference guide</a:t>
                </a:r>
              </a:p>
              <a:p>
                <a:pPr marL="171450" indent="-171450">
                  <a:buFont typeface="Arial" panose="020B0604020202020204" pitchFamily="34" charset="0"/>
                  <a:buChar char="•"/>
                </a:pPr>
                <a:r>
                  <a:rPr lang="en-US" sz="1100" dirty="0">
                    <a:latin typeface="+mn-lt"/>
                    <a:cs typeface="Arial" panose="020B0604020202020204" pitchFamily="34" charset="0"/>
                  </a:rPr>
                  <a:t>Access to informational financial counseling website</a:t>
                </a:r>
              </a:p>
              <a:p>
                <a:pPr marL="171450" indent="-171450">
                  <a:buFont typeface="Arial" panose="020B0604020202020204" pitchFamily="34" charset="0"/>
                  <a:buChar char="•"/>
                </a:pPr>
                <a:endParaRPr lang="en-US" sz="400" b="1" dirty="0">
                  <a:latin typeface="+mn-lt"/>
                  <a:cs typeface="Arial" panose="020B0604020202020204" pitchFamily="34" charset="0"/>
                </a:endParaRPr>
              </a:p>
              <a:p>
                <a:pPr algn="ctr"/>
                <a:r>
                  <a:rPr lang="en-US" sz="1100" b="1" dirty="0">
                    <a:latin typeface="+mn-lt"/>
                    <a:cs typeface="Arial" panose="020B0604020202020204" pitchFamily="34" charset="0"/>
                  </a:rPr>
                  <a:t>How to access:</a:t>
                </a:r>
              </a:p>
              <a:p>
                <a:pPr algn="ctr"/>
                <a:r>
                  <a:rPr lang="en-US" sz="1100" dirty="0">
                    <a:latin typeface="+mn-lt"/>
                    <a:cs typeface="Arial" panose="020B0604020202020204" pitchFamily="34" charset="0"/>
                  </a:rPr>
                  <a:t>Beneficiaries receiving $25,000 or more will be informed when the life insurance claim is paid.</a:t>
                </a:r>
              </a:p>
              <a:p>
                <a:endParaRPr lang="en-US" sz="1100" dirty="0">
                  <a:latin typeface="+mn-lt"/>
                  <a:cs typeface="Arial" panose="020B0604020202020204" pitchFamily="34" charset="0"/>
                </a:endParaRPr>
              </a:p>
            </p:txBody>
          </p:sp>
        </p:grpSp>
        <p:sp>
          <p:nvSpPr>
            <p:cNvPr id="3" name="Arc 2">
              <a:extLst>
                <a:ext uri="{FF2B5EF4-FFF2-40B4-BE49-F238E27FC236}">
                  <a16:creationId xmlns:a16="http://schemas.microsoft.com/office/drawing/2014/main" id="{70B069CC-D05A-874E-A8B4-C4FFAEAB99D1}"/>
                </a:ext>
              </a:extLst>
            </p:cNvPr>
            <p:cNvSpPr/>
            <p:nvPr/>
          </p:nvSpPr>
          <p:spPr>
            <a:xfrm>
              <a:off x="906618" y="2569861"/>
              <a:ext cx="1234345" cy="1234345"/>
            </a:xfrm>
            <a:prstGeom prst="arc">
              <a:avLst>
                <a:gd name="adj1" fmla="val 10816202"/>
                <a:gd name="adj2" fmla="val 0"/>
              </a:avLst>
            </a:prstGeom>
            <a:ln w="46990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636466"/>
                </a:solidFill>
                <a:effectLst/>
                <a:uLnTx/>
                <a:uFillTx/>
                <a:latin typeface="Arial" panose="020B0604020202020204"/>
                <a:ea typeface="+mn-ea"/>
                <a:cs typeface="+mn-cs"/>
              </a:endParaRPr>
            </a:p>
          </p:txBody>
        </p:sp>
        <p:sp>
          <p:nvSpPr>
            <p:cNvPr id="4" name="Oval 3">
              <a:extLst>
                <a:ext uri="{FF2B5EF4-FFF2-40B4-BE49-F238E27FC236}">
                  <a16:creationId xmlns:a16="http://schemas.microsoft.com/office/drawing/2014/main" id="{57680F77-D9C4-0148-96FB-12EDF31A61A9}"/>
                </a:ext>
              </a:extLst>
            </p:cNvPr>
            <p:cNvSpPr/>
            <p:nvPr/>
          </p:nvSpPr>
          <p:spPr>
            <a:xfrm>
              <a:off x="1117161" y="2448927"/>
              <a:ext cx="791805" cy="791805"/>
            </a:xfrm>
            <a:prstGeom prst="ellipse">
              <a:avLst/>
            </a:prstGeom>
            <a:solidFill>
              <a:srgbClr val="A4BCC2"/>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7" name="Arc 56">
              <a:extLst>
                <a:ext uri="{FF2B5EF4-FFF2-40B4-BE49-F238E27FC236}">
                  <a16:creationId xmlns:a16="http://schemas.microsoft.com/office/drawing/2014/main" id="{73A09C2E-F20B-5740-9851-4F766DF38FB9}"/>
                </a:ext>
              </a:extLst>
            </p:cNvPr>
            <p:cNvSpPr/>
            <p:nvPr/>
          </p:nvSpPr>
          <p:spPr>
            <a:xfrm>
              <a:off x="2988143" y="2569419"/>
              <a:ext cx="1234345" cy="1234345"/>
            </a:xfrm>
            <a:prstGeom prst="arc">
              <a:avLst>
                <a:gd name="adj1" fmla="val 10816202"/>
                <a:gd name="adj2" fmla="val 0"/>
              </a:avLst>
            </a:prstGeom>
            <a:ln w="46990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636466"/>
                </a:solidFill>
                <a:effectLst/>
                <a:uLnTx/>
                <a:uFillTx/>
                <a:latin typeface="Arial" panose="020B0604020202020204"/>
                <a:ea typeface="+mn-ea"/>
                <a:cs typeface="+mn-cs"/>
              </a:endParaRPr>
            </a:p>
          </p:txBody>
        </p:sp>
        <p:sp>
          <p:nvSpPr>
            <p:cNvPr id="33" name="Oval 32">
              <a:extLst>
                <a:ext uri="{FF2B5EF4-FFF2-40B4-BE49-F238E27FC236}">
                  <a16:creationId xmlns:a16="http://schemas.microsoft.com/office/drawing/2014/main" id="{DD6C0101-9489-AA47-8C2B-09709BB679B9}"/>
                </a:ext>
              </a:extLst>
            </p:cNvPr>
            <p:cNvSpPr/>
            <p:nvPr/>
          </p:nvSpPr>
          <p:spPr>
            <a:xfrm>
              <a:off x="3209412" y="2449478"/>
              <a:ext cx="791805" cy="791805"/>
            </a:xfrm>
            <a:prstGeom prst="ellipse">
              <a:avLst/>
            </a:prstGeom>
            <a:solidFill>
              <a:srgbClr val="A4BCC2"/>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27" name="Picture 26"/>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1295009" y="2587751"/>
              <a:ext cx="470291" cy="502234"/>
            </a:xfrm>
            <a:prstGeom prst="rect">
              <a:avLst/>
            </a:prstGeom>
          </p:spPr>
        </p:pic>
        <p:pic>
          <p:nvPicPr>
            <p:cNvPr id="29" name="Picture 28"/>
            <p:cNvPicPr>
              <a:picLocks noChangeAspect="1"/>
            </p:cNvPicPr>
            <p:nvPr/>
          </p:nvPicPr>
          <p:blipFill>
            <a:blip r:embed="rId5" cstate="print">
              <a:biLevel thresh="25000"/>
              <a:extLst>
                <a:ext uri="{28A0092B-C50C-407E-A947-70E740481C1C}">
                  <a14:useLocalDpi xmlns:a14="http://schemas.microsoft.com/office/drawing/2010/main" val="0"/>
                </a:ext>
              </a:extLst>
            </a:blip>
            <a:stretch>
              <a:fillRect/>
            </a:stretch>
          </p:blipFill>
          <p:spPr>
            <a:xfrm flipH="1">
              <a:off x="7609371" y="2618238"/>
              <a:ext cx="357105" cy="471747"/>
            </a:xfrm>
            <a:prstGeom prst="rect">
              <a:avLst/>
            </a:prstGeom>
          </p:spPr>
        </p:pic>
        <p:pic>
          <p:nvPicPr>
            <p:cNvPr id="5" name="Graphic 4" descr="Airplane">
              <a:extLst>
                <a:ext uri="{FF2B5EF4-FFF2-40B4-BE49-F238E27FC236}">
                  <a16:creationId xmlns:a16="http://schemas.microsoft.com/office/drawing/2014/main" id="{E94B8ACF-8027-4A89-A3DC-C3423773B98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5400000">
              <a:off x="3302000" y="2540000"/>
              <a:ext cx="624840" cy="624840"/>
            </a:xfrm>
            <a:prstGeom prst="rect">
              <a:avLst/>
            </a:prstGeom>
          </p:spPr>
        </p:pic>
        <p:pic>
          <p:nvPicPr>
            <p:cNvPr id="9" name="Graphic 8" descr="Map compass">
              <a:extLst>
                <a:ext uri="{FF2B5EF4-FFF2-40B4-BE49-F238E27FC236}">
                  <a16:creationId xmlns:a16="http://schemas.microsoft.com/office/drawing/2014/main" id="{083396E9-170D-4F56-9CFF-12CF07955CC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364480" y="2519680"/>
              <a:ext cx="675640" cy="675640"/>
            </a:xfrm>
            <a:prstGeom prst="rect">
              <a:avLst/>
            </a:prstGeom>
          </p:spPr>
        </p:pic>
      </p:grpSp>
    </p:spTree>
    <p:custDataLst>
      <p:custData r:id="rId1"/>
    </p:custDataLst>
    <p:extLst>
      <p:ext uri="{BB962C8B-B14F-4D97-AF65-F5344CB8AC3E}">
        <p14:creationId xmlns:p14="http://schemas.microsoft.com/office/powerpoint/2010/main" val="3596778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9E002CCB-F2DD-4C35-9AAB-4F487BD88620}" type="slidenum">
              <a:rPr kumimoji="0" lang="en-US" sz="1000" b="1" i="0" u="none" strike="noStrike" kern="1200" cap="none" spc="0" normalizeH="0" baseline="0" noProof="0" smtClean="0">
                <a:ln>
                  <a:noFill/>
                </a:ln>
                <a:solidFill>
                  <a:srgbClr val="000000"/>
                </a:solidFill>
                <a:effectLst/>
                <a:uLnTx/>
                <a:uFillTx/>
                <a:latin typeface="Arial" pitchFamily="96" charset="0"/>
                <a:cs typeface="Arial" pitchFamily="96" charset="0"/>
              </a:rPr>
              <a:pPr marL="0" marR="0" lvl="0" indent="0" algn="l" defTabSz="914400" rtl="0" eaLnBrk="0" fontAlgn="base" latinLnBrk="0" hangingPunct="0">
                <a:lnSpc>
                  <a:spcPct val="100000"/>
                </a:lnSpc>
                <a:spcBef>
                  <a:spcPct val="0"/>
                </a:spcBef>
                <a:spcAft>
                  <a:spcPct val="0"/>
                </a:spcAft>
                <a:buClrTx/>
                <a:buSzTx/>
                <a:buFontTx/>
                <a:buNone/>
                <a:tabLst/>
                <a:defRPr/>
              </a:pPr>
              <a:t>9</a:t>
            </a:fld>
            <a:endParaRPr kumimoji="0" lang="en-US" sz="900" b="1" i="0" u="none" strike="noStrike" kern="1200" cap="none" spc="0" normalizeH="0" baseline="0" noProof="0">
              <a:ln>
                <a:noFill/>
              </a:ln>
              <a:solidFill>
                <a:srgbClr val="000000"/>
              </a:solidFill>
              <a:effectLst/>
              <a:uLnTx/>
              <a:uFillTx/>
              <a:latin typeface="Arial" pitchFamily="96" charset="0"/>
              <a:cs typeface="Arial" pitchFamily="96" charset="0"/>
            </a:endParaRPr>
          </a:p>
        </p:txBody>
      </p:sp>
      <p:sp>
        <p:nvSpPr>
          <p:cNvPr id="3" name="Title 2"/>
          <p:cNvSpPr>
            <a:spLocks noGrp="1"/>
          </p:cNvSpPr>
          <p:nvPr>
            <p:ph type="title"/>
          </p:nvPr>
        </p:nvSpPr>
        <p:spPr>
          <a:xfrm>
            <a:off x="457200" y="2133600"/>
            <a:ext cx="8528858" cy="1004010"/>
          </a:xfrm>
        </p:spPr>
        <p:txBody>
          <a:bodyPr/>
          <a:lstStyle/>
          <a:p>
            <a:r>
              <a:rPr lang="en-US" dirty="0"/>
              <a:t>Additional Plan Details</a:t>
            </a:r>
          </a:p>
        </p:txBody>
      </p:sp>
      <p:sp>
        <p:nvSpPr>
          <p:cNvPr id="4" name="Text Placeholder 3"/>
          <p:cNvSpPr>
            <a:spLocks noGrp="1"/>
          </p:cNvSpPr>
          <p:nvPr>
            <p:ph type="body" sz="quarter" idx="11"/>
          </p:nvPr>
        </p:nvSpPr>
        <p:spPr/>
        <p:txBody>
          <a:bodyPr/>
          <a:lstStyle/>
          <a:p>
            <a:pPr lvl="1">
              <a:buFont typeface="Arial" panose="020B0604020202020204" pitchFamily="34" charset="0"/>
              <a:buChar char="–"/>
            </a:pPr>
            <a:r>
              <a:rPr lang="en-US" b="0" dirty="0" err="1"/>
              <a:t>Securian</a:t>
            </a:r>
            <a:r>
              <a:rPr lang="en-US" b="0" dirty="0"/>
              <a:t> Financial Group, Inc. </a:t>
            </a:r>
          </a:p>
        </p:txBody>
      </p:sp>
    </p:spTree>
    <p:extLst>
      <p:ext uri="{BB962C8B-B14F-4D97-AF65-F5344CB8AC3E}">
        <p14:creationId xmlns:p14="http://schemas.microsoft.com/office/powerpoint/2010/main" val="3589808361"/>
      </p:ext>
    </p:extLst>
  </p:cSld>
  <p:clrMapOvr>
    <a:masterClrMapping/>
  </p:clrMapOvr>
</p:sld>
</file>

<file path=ppt/theme/theme1.xml><?xml version="1.0" encoding="utf-8"?>
<a:theme xmlns:a="http://schemas.openxmlformats.org/drawingml/2006/main" name="Sec_ppt">
  <a:themeElements>
    <a:clrScheme name="PMS 7545">
      <a:dk1>
        <a:srgbClr val="000000"/>
      </a:dk1>
      <a:lt1>
        <a:srgbClr val="FFFFFF"/>
      </a:lt1>
      <a:dk2>
        <a:srgbClr val="A3BCC2"/>
      </a:dk2>
      <a:lt2>
        <a:srgbClr val="A3B2A3"/>
      </a:lt2>
      <a:accent1>
        <a:srgbClr val="415563"/>
      </a:accent1>
      <a:accent2>
        <a:srgbClr val="D8DCD7"/>
      </a:accent2>
      <a:accent3>
        <a:srgbClr val="5B6770"/>
      </a:accent3>
      <a:accent4>
        <a:srgbClr val="D0D3D3"/>
      </a:accent4>
      <a:accent5>
        <a:srgbClr val="A3BCC2"/>
      </a:accent5>
      <a:accent6>
        <a:srgbClr val="A3B2A3"/>
      </a:accent6>
      <a:hlink>
        <a:srgbClr val="0E7496"/>
      </a:hlink>
      <a:folHlink>
        <a:srgbClr val="4988A4"/>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10"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10" charset="0"/>
          </a:defRPr>
        </a:defPPr>
      </a:lstStyle>
    </a:lnDef>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chs_Standard_Projected.potx" id="{904055B7-92FA-49B5-97A0-E7822FF68535}" vid="{FE19778A-9FA5-43D4-9A4F-DEF1C7ACD69E}"/>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d:PersonalizationDefinition xmlns:pd="Strauss.PersonalizationDefinition" name="">
  <pd:DataReferenceList>
    <pd:DataReference datasourceID="ced5db63-1ec9-4052-bf61-d485bf323ba6" dataFieldID="6b6aac9c-fff7-4bd0-b377-35029e18e934" variableListUniqueId="5071453d-c725-455e-a466-8c265f608c45"/>
    <pd:DataReference datasourceID="ced5db63-1ec9-4052-bf61-d485bf323ba6" dataFieldID="8620e5d4-58cf-4aba-b457-2bad27f60085" variableListUniqueId="5071453d-c725-455e-a466-8c265f608c45"/>
  </pd:DataReferenceList>
  <pd:VisibilityDescriptor name="" desc="" uid="">
    <pd:DataReferenceList/>
    <pd:VisbilityDescriptorDef setVisible="False">
      <pd:Condition rel="||">
        <pd:ConditionItem operator="==" type="STRING" isvariablebinding="False">
          <pd:VarOperand>
            <pd:DataReference datasourceID="ced5db63-1ec9-4052-bf61-d485bf323ba6" dataFieldID="6b6aac9c-fff7-4bd0-b377-35029e18e934" variableListUniqueId="5071453d-c725-455e-a466-8c265f608c45"/>
          </pd:VarOperand>
          <pd:ValueOperand>OA</pd:ValueOperand>
          <pd:MappingOperand>
          </pd:MappingOperand>
        </pd:ConditionItem>
        <pd:ConditionItem operator="==" type="STRING" isvariablebinding="False">
          <pd:VarOperand>
            <pd:DataReference datasourceID="ced5db63-1ec9-4052-bf61-d485bf323ba6" dataFieldID="8620e5d4-58cf-4aba-b457-2bad27f60085" variableListUniqueId="5071453d-c725-455e-a466-8c265f608c45"/>
          </pd:VarOperand>
          <pd:ValueOperand>MEP</pd:ValueOperand>
          <pd:MappingOperand>
          </pd:MappingOperand>
        </pd:ConditionItem>
        <pd:ConditionItem operator="==" type="STRING" isvariablebinding="False">
          <pd:VarOperand>
            <pd:DataReference datasourceID="ced5db63-1ec9-4052-bf61-d485bf323ba6" dataFieldID="8620e5d4-58cf-4aba-b457-2bad27f60085" variableListUniqueId="5071453d-c725-455e-a466-8c265f608c45"/>
          </pd:VarOperand>
          <pd:ValueOperand>RP</pd:ValueOperand>
          <pd:MappingOperand>
          </pd:MappingOperand>
        </pd:ConditionItem>
      </pd:Condition>
    </pd:VisbilityDescriptorDef>
  </pd:VisibilityDescriptor>
</pd:PersonalizationDefinition>
</file>

<file path=customXml/item2.xml><?xml version="1.0" encoding="utf-8"?>
<pd:PersonalizationDefinition xmlns:pd="Strauss.PersonalizationDefinition" name="">
  <pd:DataReferenceList>
    <pd:DataReference datasourceID="ced5db63-1ec9-4052-bf61-d485bf323ba6" dataFieldID="6b6aac9c-fff7-4bd0-b377-35029e18e934" variableListUniqueId="5071453d-c725-455e-a466-8c265f608c45"/>
    <pd:DataReference datasourceID="ced5db63-1ec9-4052-bf61-d485bf323ba6" dataFieldID="8620e5d4-58cf-4aba-b457-2bad27f60085" variableListUniqueId="5071453d-c725-455e-a466-8c265f608c45"/>
  </pd:DataReferenceList>
  <pd:VisibilityDescriptor name="" desc="" uid="">
    <pd:DataReferenceList/>
    <pd:VisbilityDescriptorDef setVisible="False">
      <pd:Condition rel="||">
        <pd:ConditionItem operator="==" type="STRING" isvariablebinding="False">
          <pd:VarOperand>
            <pd:DataReference datasourceID="ced5db63-1ec9-4052-bf61-d485bf323ba6" dataFieldID="6b6aac9c-fff7-4bd0-b377-35029e18e934" variableListUniqueId="5071453d-c725-455e-a466-8c265f608c45"/>
          </pd:VarOperand>
          <pd:ValueOperand>OA</pd:ValueOperand>
          <pd:MappingOperand>
          </pd:MappingOperand>
        </pd:ConditionItem>
        <pd:ConditionItem operator="==" type="STRING" isvariablebinding="False">
          <pd:VarOperand>
            <pd:DataReference datasourceID="ced5db63-1ec9-4052-bf61-d485bf323ba6" dataFieldID="8620e5d4-58cf-4aba-b457-2bad27f60085" variableListUniqueId="5071453d-c725-455e-a466-8c265f608c45"/>
          </pd:VarOperand>
          <pd:ValueOperand>MEP</pd:ValueOperand>
          <pd:MappingOperand>
          </pd:MappingOperand>
        </pd:ConditionItem>
        <pd:ConditionItem operator="==" type="STRING" isvariablebinding="False">
          <pd:VarOperand>
            <pd:DataReference datasourceID="ced5db63-1ec9-4052-bf61-d485bf323ba6" dataFieldID="8620e5d4-58cf-4aba-b457-2bad27f60085" variableListUniqueId="5071453d-c725-455e-a466-8c265f608c45"/>
          </pd:VarOperand>
          <pd:ValueOperand>RP</pd:ValueOperand>
          <pd:MappingOperand>
          </pd:MappingOperand>
        </pd:ConditionItem>
      </pd:Condition>
    </pd:VisbilityDescriptorDef>
  </pd:VisibilityDescriptor>
</pd:PersonalizationDefinition>
</file>

<file path=customXml/item3.xml><?xml version="1.0" encoding="utf-8"?>
<pd:PersonalizationDefinition xmlns:pd="Strauss.PersonalizationDefinition" name="">
  <pd:DataReferenceList>
    <pd:DataReference datasourceID="ced5db63-1ec9-4052-bf61-d485bf323ba6" dataFieldID="6b6aac9c-fff7-4bd0-b377-35029e18e934" variableListUniqueId="5071453d-c725-455e-a466-8c265f608c45"/>
    <pd:DataReference datasourceID="ced5db63-1ec9-4052-bf61-d485bf323ba6" dataFieldID="8620e5d4-58cf-4aba-b457-2bad27f60085" variableListUniqueId="5071453d-c725-455e-a466-8c265f608c45"/>
  </pd:DataReferenceList>
  <pd:VisibilityDescriptor name="" desc="" uid="">
    <pd:DataReferenceList/>
    <pd:VisbilityDescriptorDef setVisible="False">
      <pd:Condition rel="||">
        <pd:ConditionItem operator="==" type="STRING" isvariablebinding="False">
          <pd:VarOperand>
            <pd:DataReference datasourceID="ced5db63-1ec9-4052-bf61-d485bf323ba6" dataFieldID="6b6aac9c-fff7-4bd0-b377-35029e18e934" variableListUniqueId="5071453d-c725-455e-a466-8c265f608c45"/>
          </pd:VarOperand>
          <pd:ValueOperand>OA</pd:ValueOperand>
          <pd:MappingOperand>
          </pd:MappingOperand>
        </pd:ConditionItem>
        <pd:ConditionItem operator="==" type="STRING" isvariablebinding="False">
          <pd:VarOperand>
            <pd:DataReference datasourceID="ced5db63-1ec9-4052-bf61-d485bf323ba6" dataFieldID="8620e5d4-58cf-4aba-b457-2bad27f60085" variableListUniqueId="5071453d-c725-455e-a466-8c265f608c45"/>
          </pd:VarOperand>
          <pd:ValueOperand>MEP</pd:ValueOperand>
          <pd:MappingOperand>
          </pd:MappingOperand>
        </pd:ConditionItem>
        <pd:ConditionItem operator="==" type="STRING" isvariablebinding="False">
          <pd:VarOperand>
            <pd:DataReference datasourceID="ced5db63-1ec9-4052-bf61-d485bf323ba6" dataFieldID="8620e5d4-58cf-4aba-b457-2bad27f60085" variableListUniqueId="5071453d-c725-455e-a466-8c265f608c45"/>
          </pd:VarOperand>
          <pd:ValueOperand>RP</pd:ValueOperand>
          <pd:MappingOperand>
          </pd:MappingOperand>
        </pd:ConditionItem>
      </pd:Condition>
    </pd:VisbilityDescriptorDef>
  </pd:VisibilityDescriptor>
</pd:PersonalizationDefinition>
</file>

<file path=customXml/itemProps1.xml><?xml version="1.0" encoding="utf-8"?>
<ds:datastoreItem xmlns:ds="http://schemas.openxmlformats.org/officeDocument/2006/customXml" ds:itemID="{A41A5B73-88E5-49AF-BB9B-705447FDA160}">
  <ds:schemaRefs>
    <ds:schemaRef ds:uri="Strauss.PersonalizationDefinition"/>
  </ds:schemaRefs>
</ds:datastoreItem>
</file>

<file path=customXml/itemProps2.xml><?xml version="1.0" encoding="utf-8"?>
<ds:datastoreItem xmlns:ds="http://schemas.openxmlformats.org/officeDocument/2006/customXml" ds:itemID="{1BE21494-1D67-48F1-ADA5-9EE1170518C2}">
  <ds:schemaRefs>
    <ds:schemaRef ds:uri="Strauss.PersonalizationDefinition"/>
  </ds:schemaRefs>
</ds:datastoreItem>
</file>

<file path=customXml/itemProps3.xml><?xml version="1.0" encoding="utf-8"?>
<ds:datastoreItem xmlns:ds="http://schemas.openxmlformats.org/officeDocument/2006/customXml" ds:itemID="{C0A7EEFC-27A6-4A5A-96CD-5D3A64A6B3AA}">
  <ds:schemaRefs>
    <ds:schemaRef ds:uri="Strauss.PersonalizationDefinition"/>
  </ds:schemaRefs>
</ds:datastoreItem>
</file>

<file path=docProps/app.xml><?xml version="1.0" encoding="utf-8"?>
<Properties xmlns="http://schemas.openxmlformats.org/officeDocument/2006/extended-properties" xmlns:vt="http://schemas.openxmlformats.org/officeDocument/2006/docPropsVTypes">
  <Template>~8214730</Template>
  <TotalTime>2449</TotalTime>
  <Words>1002</Words>
  <Application>Microsoft Office PowerPoint</Application>
  <PresentationFormat>On-screen Show (4:3)</PresentationFormat>
  <Paragraphs>140</Paragraphs>
  <Slides>13</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8" baseType="lpstr">
      <vt:lpstr>Arial</vt:lpstr>
      <vt:lpstr>Calibri</vt:lpstr>
      <vt:lpstr>Times</vt:lpstr>
      <vt:lpstr>Sec_ppt</vt:lpstr>
      <vt:lpstr>Worksheet</vt:lpstr>
      <vt:lpstr>Shawnee State University </vt:lpstr>
      <vt:lpstr>Life and Accidental Death and Dismemberment (AD&amp;D)</vt:lpstr>
      <vt:lpstr>Basic Term Life Insurance</vt:lpstr>
      <vt:lpstr>Supplemental Term Life Insurance</vt:lpstr>
      <vt:lpstr>Guaranteed Issue Opportunity</vt:lpstr>
      <vt:lpstr>Supplemental Life Rates</vt:lpstr>
      <vt:lpstr>Life - Value Added Services and Resources</vt:lpstr>
      <vt:lpstr>Lifestyle Benefits</vt:lpstr>
      <vt:lpstr>Additional Plan Details</vt:lpstr>
      <vt:lpstr>Portability or Conversion</vt:lpstr>
      <vt:lpstr>Beneficiary Designations</vt:lpstr>
      <vt:lpstr>Need more information?</vt:lpstr>
      <vt:lpstr>PowerPoint Presentation</vt:lpstr>
    </vt:vector>
  </TitlesOfParts>
  <Company>Securian Financial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Corrina Boehm</dc:creator>
  <cp:lastModifiedBy>Pals, Amy L.</cp:lastModifiedBy>
  <cp:revision>77</cp:revision>
  <cp:lastPrinted>2014-06-11T14:46:15Z</cp:lastPrinted>
  <dcterms:created xsi:type="dcterms:W3CDTF">2017-07-20T23:29:58Z</dcterms:created>
  <dcterms:modified xsi:type="dcterms:W3CDTF">2020-10-16T20:17:37Z</dcterms:modified>
</cp:coreProperties>
</file>