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6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14800" y="2286000"/>
            <a:ext cx="4953000" cy="391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356361"/>
            <a:ext cx="82550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eneva"/>
                <a:cs typeface="Gene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1951C"/>
                </a:solidFill>
                <a:latin typeface="Geneva"/>
                <a:cs typeface="Gene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Geneva"/>
                <a:cs typeface="Genev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eneva"/>
                <a:cs typeface="Gene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1951C"/>
                </a:solidFill>
                <a:latin typeface="Geneva"/>
                <a:cs typeface="Gene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eneva"/>
                <a:cs typeface="Gene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1951C"/>
                </a:solidFill>
                <a:latin typeface="Geneva"/>
                <a:cs typeface="Gene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eneva"/>
                <a:cs typeface="Gene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895600"/>
            <a:ext cx="1620012" cy="2714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eneva"/>
                <a:cs typeface="Gene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058F07-D4A7-8742-95D5-E0541A19026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56361"/>
            <a:ext cx="228854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C1951C"/>
                </a:solidFill>
                <a:latin typeface="Geneva"/>
                <a:cs typeface="Gene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1883181"/>
            <a:ext cx="6485890" cy="2388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Geneva"/>
                <a:cs typeface="Genev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57338" y="6443973"/>
            <a:ext cx="99758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Geneva"/>
                <a:cs typeface="Gene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20" y="845261"/>
            <a:ext cx="38868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100" dirty="0"/>
              <a:t>I</a:t>
            </a:r>
            <a:r>
              <a:rPr sz="7200" spc="-355" dirty="0"/>
              <a:t>n</a:t>
            </a:r>
            <a:r>
              <a:rPr sz="7200" spc="-229" dirty="0"/>
              <a:t>s</a:t>
            </a:r>
            <a:r>
              <a:rPr sz="7200" spc="-355" dirty="0"/>
              <a:t>u</a:t>
            </a:r>
            <a:r>
              <a:rPr sz="7200" spc="-540" dirty="0"/>
              <a:t>r</a:t>
            </a:r>
            <a:r>
              <a:rPr sz="7200" spc="-135" dirty="0"/>
              <a:t>a</a:t>
            </a:r>
            <a:r>
              <a:rPr sz="7200" spc="-355" dirty="0"/>
              <a:t>n</a:t>
            </a:r>
            <a:r>
              <a:rPr sz="7200" spc="-490" dirty="0"/>
              <a:t>c</a:t>
            </a:r>
            <a:r>
              <a:rPr sz="7200" spc="-145" dirty="0"/>
              <a:t>e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362712" y="1997895"/>
            <a:ext cx="3785743" cy="975908"/>
          </a:xfrm>
          <a:prstGeom prst="rect">
            <a:avLst/>
          </a:prstGeom>
          <a:solidFill>
            <a:srgbClr val="16375E"/>
          </a:solidFill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3840"/>
              </a:lnSpc>
            </a:pPr>
            <a:r>
              <a:rPr sz="3200" b="1" spc="10" dirty="0">
                <a:solidFill>
                  <a:srgbClr val="FFFFFF"/>
                </a:solidFill>
                <a:latin typeface="Palatino"/>
                <a:cs typeface="Palatino"/>
              </a:rPr>
              <a:t>F</a:t>
            </a:r>
            <a:r>
              <a:rPr sz="2550" b="1" spc="10" dirty="0">
                <a:solidFill>
                  <a:srgbClr val="FFFFFF"/>
                </a:solidFill>
                <a:latin typeface="Palatino"/>
                <a:cs typeface="Palatino"/>
              </a:rPr>
              <a:t>OR </a:t>
            </a:r>
            <a:r>
              <a:rPr sz="2550" b="1" spc="-305" dirty="0">
                <a:solidFill>
                  <a:srgbClr val="FFFFFF"/>
                </a:solidFill>
                <a:latin typeface="Palatino"/>
                <a:cs typeface="Palatino"/>
              </a:rPr>
              <a:t>A </a:t>
            </a:r>
            <a:r>
              <a:rPr lang="en-US" sz="2550" b="1" spc="-305" dirty="0">
                <a:solidFill>
                  <a:srgbClr val="FFFFFF"/>
                </a:solidFill>
                <a:latin typeface="Palatino"/>
                <a:cs typeface="Palatino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Palatino"/>
                <a:cs typeface="Palatino"/>
              </a:rPr>
              <a:t>S</a:t>
            </a:r>
            <a:r>
              <a:rPr sz="2550" b="1" spc="-140" dirty="0">
                <a:solidFill>
                  <a:srgbClr val="FFFFFF"/>
                </a:solidFill>
                <a:latin typeface="Palatino"/>
                <a:cs typeface="Palatino"/>
              </a:rPr>
              <a:t>MALL</a:t>
            </a:r>
            <a:r>
              <a:rPr lang="en-US" sz="2550" b="1" spc="70" dirty="0">
                <a:solidFill>
                  <a:srgbClr val="FFFFFF"/>
                </a:solidFill>
                <a:latin typeface="Palatino"/>
                <a:cs typeface="Palatino"/>
              </a:rPr>
              <a:t>                   </a:t>
            </a:r>
            <a:r>
              <a:rPr sz="3200" b="1" spc="-65" dirty="0">
                <a:solidFill>
                  <a:srgbClr val="FFFFFF"/>
                </a:solidFill>
                <a:latin typeface="Palatino"/>
                <a:cs typeface="Palatino"/>
              </a:rPr>
              <a:t>B</a:t>
            </a:r>
            <a:r>
              <a:rPr sz="2550" b="1" spc="-65" dirty="0">
                <a:solidFill>
                  <a:srgbClr val="FFFFFF"/>
                </a:solidFill>
                <a:latin typeface="Palatino"/>
                <a:cs typeface="Palatino"/>
              </a:rPr>
              <a:t>USINESS</a:t>
            </a:r>
            <a:endParaRPr sz="2550" dirty="0">
              <a:latin typeface="Palatino"/>
              <a:cs typeface="Palatin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8679" y="381000"/>
            <a:ext cx="4465320" cy="446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90968" y="6496913"/>
            <a:ext cx="11322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Helvetica"/>
                <a:cs typeface="Helvetica"/>
              </a:rPr>
              <a:t>Updated:</a:t>
            </a:r>
            <a:r>
              <a:rPr sz="1050" b="1" spc="-8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Helvetica"/>
                <a:cs typeface="Helvetica"/>
              </a:rPr>
              <a:t>09-2016</a:t>
            </a:r>
            <a:endParaRPr sz="1050">
              <a:latin typeface="Helvetica"/>
              <a:cs typeface="Helvetic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80812" y="4998739"/>
            <a:ext cx="2503672" cy="68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5233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Unemployment</a:t>
            </a:r>
            <a:r>
              <a:rPr spc="-265" dirty="0"/>
              <a:t> </a:t>
            </a:r>
            <a:r>
              <a:rPr spc="-70" dirty="0"/>
              <a:t>Insurance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967485"/>
            <a:ext cx="7997825" cy="423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30" dirty="0">
                <a:solidFill>
                  <a:srgbClr val="122E5A"/>
                </a:solidFill>
                <a:latin typeface="Geneva"/>
                <a:cs typeface="Geneva"/>
              </a:rPr>
              <a:t>Benefits </a:t>
            </a:r>
            <a:r>
              <a:rPr sz="3000" spc="-170" dirty="0">
                <a:solidFill>
                  <a:srgbClr val="122E5A"/>
                </a:solidFill>
                <a:latin typeface="Geneva"/>
                <a:cs typeface="Geneva"/>
              </a:rPr>
              <a:t>those </a:t>
            </a:r>
            <a:r>
              <a:rPr sz="3000" spc="-140" dirty="0">
                <a:solidFill>
                  <a:srgbClr val="122E5A"/>
                </a:solidFill>
                <a:latin typeface="Geneva"/>
                <a:cs typeface="Geneva"/>
              </a:rPr>
              <a:t>who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are </a:t>
            </a: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unemployed </a:t>
            </a:r>
            <a:r>
              <a:rPr sz="3000" spc="-175" dirty="0">
                <a:solidFill>
                  <a:srgbClr val="122E5A"/>
                </a:solidFill>
                <a:latin typeface="Geneva"/>
                <a:cs typeface="Geneva"/>
              </a:rPr>
              <a:t>through</a:t>
            </a:r>
            <a:r>
              <a:rPr sz="3000" spc="-41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no  </a:t>
            </a:r>
            <a:r>
              <a:rPr sz="3000" spc="-190" dirty="0">
                <a:solidFill>
                  <a:srgbClr val="122E5A"/>
                </a:solidFill>
                <a:latin typeface="Geneva"/>
                <a:cs typeface="Geneva"/>
              </a:rPr>
              <a:t>fault </a:t>
            </a:r>
            <a:r>
              <a:rPr sz="3000" spc="-245" dirty="0">
                <a:solidFill>
                  <a:srgbClr val="122E5A"/>
                </a:solidFill>
                <a:latin typeface="Geneva"/>
                <a:cs typeface="Geneva"/>
              </a:rPr>
              <a:t>of </a:t>
            </a:r>
            <a:r>
              <a:rPr sz="3000" spc="-170" dirty="0">
                <a:solidFill>
                  <a:srgbClr val="122E5A"/>
                </a:solidFill>
                <a:latin typeface="Geneva"/>
                <a:cs typeface="Geneva"/>
              </a:rPr>
              <a:t>their</a:t>
            </a:r>
            <a:r>
              <a:rPr sz="3000" spc="-8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25" dirty="0">
                <a:solidFill>
                  <a:srgbClr val="122E5A"/>
                </a:solidFill>
                <a:latin typeface="Geneva"/>
                <a:cs typeface="Geneva"/>
              </a:rPr>
              <a:t>own.</a:t>
            </a:r>
            <a:endParaRPr sz="30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10"/>
              </a:spcBef>
              <a:buChar char="•"/>
              <a:tabLst>
                <a:tab pos="756920" algn="l"/>
              </a:tabLst>
            </a:pPr>
            <a:r>
              <a:rPr sz="2800" spc="-55" dirty="0">
                <a:solidFill>
                  <a:srgbClr val="001F5F"/>
                </a:solidFill>
                <a:latin typeface="Geneva"/>
                <a:cs typeface="Geneva"/>
              </a:rPr>
              <a:t>Willing </a:t>
            </a:r>
            <a:r>
              <a:rPr sz="2800" spc="-65" dirty="0">
                <a:solidFill>
                  <a:srgbClr val="001F5F"/>
                </a:solidFill>
                <a:latin typeface="Geneva"/>
                <a:cs typeface="Geneva"/>
              </a:rPr>
              <a:t>and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able </a:t>
            </a:r>
            <a:r>
              <a:rPr sz="2800" spc="-305" dirty="0">
                <a:solidFill>
                  <a:srgbClr val="001F5F"/>
                </a:solidFill>
                <a:latin typeface="Geneva"/>
                <a:cs typeface="Geneva"/>
              </a:rPr>
              <a:t>to </a:t>
            </a:r>
            <a:r>
              <a:rPr sz="2800" spc="-130" dirty="0">
                <a:solidFill>
                  <a:srgbClr val="001F5F"/>
                </a:solidFill>
                <a:latin typeface="Geneva"/>
                <a:cs typeface="Geneva"/>
              </a:rPr>
              <a:t>work, </a:t>
            </a:r>
            <a:r>
              <a:rPr sz="2800" spc="-140" dirty="0">
                <a:solidFill>
                  <a:srgbClr val="001F5F"/>
                </a:solidFill>
                <a:latin typeface="Geneva"/>
                <a:cs typeface="Geneva"/>
              </a:rPr>
              <a:t>actively</a:t>
            </a:r>
            <a:r>
              <a:rPr sz="2800" spc="-32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80" dirty="0">
                <a:solidFill>
                  <a:srgbClr val="001F5F"/>
                </a:solidFill>
                <a:latin typeface="Geneva"/>
                <a:cs typeface="Geneva"/>
              </a:rPr>
              <a:t>searching</a:t>
            </a:r>
            <a:endParaRPr sz="28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Federally </a:t>
            </a:r>
            <a:r>
              <a:rPr sz="2800" spc="-120" dirty="0">
                <a:solidFill>
                  <a:srgbClr val="001F5F"/>
                </a:solidFill>
                <a:latin typeface="Geneva"/>
                <a:cs typeface="Geneva"/>
              </a:rPr>
              <a:t>regulated, </a:t>
            </a:r>
            <a:r>
              <a:rPr sz="2800" spc="-200" dirty="0">
                <a:solidFill>
                  <a:srgbClr val="001F5F"/>
                </a:solidFill>
                <a:latin typeface="Geneva"/>
                <a:cs typeface="Geneva"/>
              </a:rPr>
              <a:t>state</a:t>
            </a:r>
            <a:r>
              <a:rPr sz="2800" spc="-27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14" dirty="0">
                <a:solidFill>
                  <a:srgbClr val="001F5F"/>
                </a:solidFill>
                <a:latin typeface="Geneva"/>
                <a:cs typeface="Geneva"/>
              </a:rPr>
              <a:t>administered</a:t>
            </a:r>
            <a:endParaRPr sz="28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35" dirty="0">
                <a:solidFill>
                  <a:srgbClr val="001F5F"/>
                </a:solidFill>
                <a:latin typeface="Geneva"/>
                <a:cs typeface="Geneva"/>
              </a:rPr>
              <a:t>Check </a:t>
            </a:r>
            <a:r>
              <a:rPr sz="2800" spc="-190" dirty="0">
                <a:solidFill>
                  <a:srgbClr val="001F5F"/>
                </a:solidFill>
                <a:latin typeface="Geneva"/>
                <a:cs typeface="Geneva"/>
              </a:rPr>
              <a:t>with </a:t>
            </a:r>
            <a:r>
              <a:rPr sz="2800" spc="-200" dirty="0">
                <a:solidFill>
                  <a:srgbClr val="001F5F"/>
                </a:solidFill>
                <a:latin typeface="Geneva"/>
                <a:cs typeface="Geneva"/>
              </a:rPr>
              <a:t>state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 </a:t>
            </a:r>
            <a:r>
              <a:rPr sz="2800" spc="-40" dirty="0">
                <a:solidFill>
                  <a:srgbClr val="001F5F"/>
                </a:solidFill>
                <a:latin typeface="Geneva"/>
                <a:cs typeface="Geneva"/>
              </a:rPr>
              <a:t>Federal </a:t>
            </a:r>
            <a:r>
              <a:rPr sz="2800" spc="-135" dirty="0">
                <a:solidFill>
                  <a:srgbClr val="001F5F"/>
                </a:solidFill>
                <a:latin typeface="Geneva"/>
                <a:cs typeface="Geneva"/>
              </a:rPr>
              <a:t>Dept. </a:t>
            </a:r>
            <a:r>
              <a:rPr sz="2800" spc="-229" dirty="0">
                <a:solidFill>
                  <a:srgbClr val="001F5F"/>
                </a:solidFill>
                <a:latin typeface="Geneva"/>
                <a:cs typeface="Geneva"/>
              </a:rPr>
              <a:t>of</a:t>
            </a:r>
            <a:r>
              <a:rPr sz="2800" spc="-41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05" dirty="0">
                <a:solidFill>
                  <a:srgbClr val="001F5F"/>
                </a:solidFill>
                <a:latin typeface="Geneva"/>
                <a:cs typeface="Geneva"/>
              </a:rPr>
              <a:t>Labor</a:t>
            </a:r>
            <a:endParaRPr sz="2800">
              <a:latin typeface="Geneva"/>
              <a:cs typeface="Geneva"/>
            </a:endParaRPr>
          </a:p>
          <a:p>
            <a:pPr marL="756285" marR="3395979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Always </a:t>
            </a:r>
            <a:r>
              <a:rPr sz="2800" spc="-85" dirty="0">
                <a:solidFill>
                  <a:srgbClr val="001F5F"/>
                </a:solidFill>
                <a:latin typeface="Geneva"/>
                <a:cs typeface="Geneva"/>
              </a:rPr>
              <a:t>make</a:t>
            </a:r>
            <a:r>
              <a:rPr sz="2800" spc="-24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35" dirty="0">
                <a:solidFill>
                  <a:srgbClr val="001F5F"/>
                </a:solidFill>
                <a:latin typeface="Geneva"/>
                <a:cs typeface="Geneva"/>
              </a:rPr>
              <a:t>payments,  </a:t>
            </a: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avoid</a:t>
            </a:r>
            <a:r>
              <a:rPr sz="2800" spc="-16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penalties</a:t>
            </a:r>
            <a:endParaRPr sz="2800">
              <a:latin typeface="Geneva"/>
              <a:cs typeface="Geneva"/>
            </a:endParaRPr>
          </a:p>
          <a:p>
            <a:pPr marL="756285" marR="3808095">
              <a:lnSpc>
                <a:spcPct val="100000"/>
              </a:lnSpc>
            </a:pP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 </a:t>
            </a:r>
            <a:r>
              <a:rPr sz="2800" spc="-125" dirty="0">
                <a:solidFill>
                  <a:srgbClr val="001F5F"/>
                </a:solidFill>
                <a:latin typeface="Geneva"/>
                <a:cs typeface="Geneva"/>
              </a:rPr>
              <a:t>actions </a:t>
            </a: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(lien,  </a:t>
            </a:r>
            <a:r>
              <a:rPr sz="2800" spc="-90" dirty="0">
                <a:solidFill>
                  <a:srgbClr val="001F5F"/>
                </a:solidFill>
                <a:latin typeface="Geneva"/>
                <a:cs typeface="Geneva"/>
              </a:rPr>
              <a:t>misdemeanor,</a:t>
            </a:r>
            <a:r>
              <a:rPr sz="2800" spc="-20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65" dirty="0">
                <a:solidFill>
                  <a:srgbClr val="001F5F"/>
                </a:solidFill>
                <a:latin typeface="Geneva"/>
                <a:cs typeface="Geneva"/>
              </a:rPr>
              <a:t>felony)</a:t>
            </a:r>
            <a:endParaRPr sz="2800">
              <a:latin typeface="Geneva"/>
              <a:cs typeface="Gene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50764" y="3992879"/>
            <a:ext cx="3657599" cy="2173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7578090" cy="568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spc="-155" dirty="0"/>
              <a:t>Other </a:t>
            </a:r>
            <a:r>
              <a:rPr sz="3550" spc="-120" dirty="0"/>
              <a:t>Types </a:t>
            </a:r>
            <a:r>
              <a:rPr sz="3550" spc="-285" dirty="0"/>
              <a:t>of </a:t>
            </a:r>
            <a:r>
              <a:rPr sz="3550" spc="-65" dirty="0"/>
              <a:t>Insurance </a:t>
            </a:r>
            <a:r>
              <a:rPr sz="3550" spc="-380" dirty="0"/>
              <a:t>to</a:t>
            </a:r>
            <a:r>
              <a:rPr sz="3550" spc="-285" dirty="0"/>
              <a:t> </a:t>
            </a:r>
            <a:r>
              <a:rPr sz="3550" spc="-65" dirty="0"/>
              <a:t>Consider</a:t>
            </a:r>
            <a:endParaRPr sz="3550"/>
          </a:p>
        </p:txBody>
      </p:sp>
      <p:sp>
        <p:nvSpPr>
          <p:cNvPr id="3" name="object 3"/>
          <p:cNvSpPr txBox="1"/>
          <p:nvPr/>
        </p:nvSpPr>
        <p:spPr>
          <a:xfrm>
            <a:off x="444500" y="884090"/>
            <a:ext cx="7636509" cy="292989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45" dirty="0">
                <a:solidFill>
                  <a:srgbClr val="122E5A"/>
                </a:solidFill>
                <a:latin typeface="Geneva"/>
                <a:cs typeface="Geneva"/>
              </a:rPr>
              <a:t>Property</a:t>
            </a:r>
            <a:r>
              <a:rPr sz="3000" spc="-17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60" dirty="0">
                <a:solidFill>
                  <a:srgbClr val="122E5A"/>
                </a:solidFill>
                <a:latin typeface="Geneva"/>
                <a:cs typeface="Geneva"/>
              </a:rPr>
              <a:t>Insurance</a:t>
            </a:r>
            <a:endParaRPr sz="3000">
              <a:latin typeface="Geneva"/>
              <a:cs typeface="Geneva"/>
            </a:endParaRPr>
          </a:p>
          <a:p>
            <a:pPr marL="756285" lvl="1" indent="-286385">
              <a:lnSpc>
                <a:spcPct val="100000"/>
              </a:lnSpc>
              <a:spcBef>
                <a:spcPts val="610"/>
              </a:spcBef>
              <a:buChar char="•"/>
              <a:tabLst>
                <a:tab pos="756920" algn="l"/>
              </a:tabLst>
            </a:pP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Commercial </a:t>
            </a:r>
            <a:r>
              <a:rPr sz="2800" spc="110" dirty="0">
                <a:solidFill>
                  <a:srgbClr val="001F5F"/>
                </a:solidFill>
                <a:latin typeface="Geneva"/>
                <a:cs typeface="Geneva"/>
              </a:rPr>
              <a:t>– </a:t>
            </a:r>
            <a:r>
              <a:rPr sz="2800" spc="-114" dirty="0">
                <a:solidFill>
                  <a:srgbClr val="001F5F"/>
                </a:solidFill>
                <a:latin typeface="Geneva"/>
                <a:cs typeface="Geneva"/>
              </a:rPr>
              <a:t>natural </a:t>
            </a:r>
            <a:r>
              <a:rPr sz="2800" spc="-110" dirty="0">
                <a:solidFill>
                  <a:srgbClr val="001F5F"/>
                </a:solidFill>
                <a:latin typeface="Geneva"/>
                <a:cs typeface="Geneva"/>
              </a:rPr>
              <a:t>disaster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</a:t>
            </a:r>
            <a:r>
              <a:rPr sz="2800" spc="-57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275" dirty="0">
                <a:solidFill>
                  <a:srgbClr val="001F5F"/>
                </a:solidFill>
                <a:latin typeface="Geneva"/>
                <a:cs typeface="Geneva"/>
              </a:rPr>
              <a:t>theft</a:t>
            </a:r>
            <a:endParaRPr sz="2800">
              <a:latin typeface="Geneva"/>
              <a:cs typeface="Geneva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Equipment </a:t>
            </a:r>
            <a:r>
              <a:rPr sz="2800" spc="110" dirty="0">
                <a:solidFill>
                  <a:srgbClr val="001F5F"/>
                </a:solidFill>
                <a:latin typeface="Geneva"/>
                <a:cs typeface="Geneva"/>
              </a:rPr>
              <a:t>– </a:t>
            </a:r>
            <a:r>
              <a:rPr sz="2800" spc="-110" dirty="0">
                <a:solidFill>
                  <a:srgbClr val="001F5F"/>
                </a:solidFill>
                <a:latin typeface="Geneva"/>
                <a:cs typeface="Geneva"/>
              </a:rPr>
              <a:t>coverage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in </a:t>
            </a:r>
            <a:r>
              <a:rPr sz="2800" spc="-105" dirty="0">
                <a:solidFill>
                  <a:srgbClr val="001F5F"/>
                </a:solidFill>
                <a:latin typeface="Geneva"/>
                <a:cs typeface="Geneva"/>
              </a:rPr>
              <a:t>commercial</a:t>
            </a:r>
            <a:r>
              <a:rPr sz="2800" spc="-55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14" dirty="0">
                <a:solidFill>
                  <a:srgbClr val="001F5F"/>
                </a:solidFill>
                <a:latin typeface="Geneva"/>
                <a:cs typeface="Geneva"/>
              </a:rPr>
              <a:t>policy 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 </a:t>
            </a:r>
            <a:r>
              <a:rPr sz="2800" spc="-85" dirty="0">
                <a:solidFill>
                  <a:srgbClr val="001F5F"/>
                </a:solidFill>
                <a:latin typeface="Geneva"/>
                <a:cs typeface="Geneva"/>
              </a:rPr>
              <a:t>repair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 </a:t>
            </a:r>
            <a:r>
              <a:rPr sz="2800" spc="-120" dirty="0">
                <a:solidFill>
                  <a:srgbClr val="001F5F"/>
                </a:solidFill>
                <a:latin typeface="Geneva"/>
                <a:cs typeface="Geneva"/>
              </a:rPr>
              <a:t>replacement </a:t>
            </a:r>
            <a:r>
              <a:rPr sz="2800" spc="-229" dirty="0">
                <a:solidFill>
                  <a:srgbClr val="001F5F"/>
                </a:solidFill>
                <a:latin typeface="Geneva"/>
                <a:cs typeface="Geneva"/>
              </a:rPr>
              <a:t>of</a:t>
            </a:r>
            <a:r>
              <a:rPr sz="2800" spc="-434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55" dirty="0">
                <a:solidFill>
                  <a:srgbClr val="001F5F"/>
                </a:solidFill>
                <a:latin typeface="Geneva"/>
                <a:cs typeface="Geneva"/>
              </a:rPr>
              <a:t>parts</a:t>
            </a:r>
            <a:endParaRPr sz="2800">
              <a:latin typeface="Geneva"/>
              <a:cs typeface="Geneva"/>
            </a:endParaRPr>
          </a:p>
          <a:p>
            <a:pPr marL="756285" marR="3251200" lvl="1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140" dirty="0">
                <a:solidFill>
                  <a:srgbClr val="001F5F"/>
                </a:solidFill>
                <a:latin typeface="Geneva"/>
                <a:cs typeface="Geneva"/>
              </a:rPr>
              <a:t>Inventory </a:t>
            </a:r>
            <a:r>
              <a:rPr sz="2800" spc="110" dirty="0">
                <a:solidFill>
                  <a:srgbClr val="001F5F"/>
                </a:solidFill>
                <a:latin typeface="Geneva"/>
                <a:cs typeface="Geneva"/>
              </a:rPr>
              <a:t>– </a:t>
            </a:r>
            <a:r>
              <a:rPr sz="2800" spc="-75" dirty="0">
                <a:solidFill>
                  <a:srgbClr val="001F5F"/>
                </a:solidFill>
                <a:latin typeface="Geneva"/>
                <a:cs typeface="Geneva"/>
              </a:rPr>
              <a:t>suppliers  </a:t>
            </a:r>
            <a:r>
              <a:rPr sz="2800" spc="-120" dirty="0">
                <a:solidFill>
                  <a:srgbClr val="001F5F"/>
                </a:solidFill>
                <a:latin typeface="Geneva"/>
                <a:cs typeface="Geneva"/>
              </a:rPr>
              <a:t>shipments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in</a:t>
            </a:r>
            <a:r>
              <a:rPr sz="2800" spc="-31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75" dirty="0">
                <a:solidFill>
                  <a:srgbClr val="001F5F"/>
                </a:solidFill>
                <a:latin typeface="Geneva"/>
                <a:cs typeface="Geneva"/>
              </a:rPr>
              <a:t>stock</a:t>
            </a:r>
            <a:endParaRPr sz="2800">
              <a:latin typeface="Geneva"/>
              <a:cs typeface="Gene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5690" y="5743143"/>
            <a:ext cx="1358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rgbClr val="001F5F"/>
                </a:solidFill>
                <a:latin typeface="Geneva"/>
                <a:cs typeface="Geneva"/>
              </a:rPr>
              <a:t>Continued</a:t>
            </a:r>
            <a:r>
              <a:rPr sz="1800" spc="-14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1800" spc="-55" dirty="0">
                <a:solidFill>
                  <a:srgbClr val="001F5F"/>
                </a:solidFill>
                <a:latin typeface="Geneva"/>
                <a:cs typeface="Geneva"/>
              </a:rPr>
              <a:t>…</a:t>
            </a:r>
            <a:endParaRPr sz="1800">
              <a:latin typeface="Geneva"/>
              <a:cs typeface="Genev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85332" y="3313163"/>
            <a:ext cx="2923032" cy="2339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0384" y="3348228"/>
            <a:ext cx="2802636" cy="2218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15811" y="3343655"/>
            <a:ext cx="2811780" cy="2228215"/>
          </a:xfrm>
          <a:custGeom>
            <a:avLst/>
            <a:gdLst/>
            <a:ahLst/>
            <a:cxnLst/>
            <a:rect l="l" t="t" r="r" b="b"/>
            <a:pathLst>
              <a:path w="2811779" h="2228215">
                <a:moveTo>
                  <a:pt x="0" y="2228088"/>
                </a:moveTo>
                <a:lnTo>
                  <a:pt x="2811780" y="2228088"/>
                </a:lnTo>
                <a:lnTo>
                  <a:pt x="2811780" y="0"/>
                </a:lnTo>
                <a:lnTo>
                  <a:pt x="0" y="0"/>
                </a:lnTo>
                <a:lnTo>
                  <a:pt x="0" y="222808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7578090" cy="568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spc="-155" dirty="0"/>
              <a:t>Other </a:t>
            </a:r>
            <a:r>
              <a:rPr sz="3550" spc="-120" dirty="0"/>
              <a:t>Types </a:t>
            </a:r>
            <a:r>
              <a:rPr sz="3550" spc="-285" dirty="0"/>
              <a:t>of </a:t>
            </a:r>
            <a:r>
              <a:rPr sz="3550" spc="-65" dirty="0"/>
              <a:t>Insurance </a:t>
            </a:r>
            <a:r>
              <a:rPr sz="3550" spc="-380" dirty="0"/>
              <a:t>to</a:t>
            </a:r>
            <a:r>
              <a:rPr sz="3550" spc="-285" dirty="0"/>
              <a:t> </a:t>
            </a:r>
            <a:r>
              <a:rPr sz="3550" spc="-65" dirty="0"/>
              <a:t>Consider</a:t>
            </a:r>
            <a:endParaRPr sz="3550"/>
          </a:p>
        </p:txBody>
      </p:sp>
      <p:sp>
        <p:nvSpPr>
          <p:cNvPr id="3" name="object 3"/>
          <p:cNvSpPr txBox="1"/>
          <p:nvPr/>
        </p:nvSpPr>
        <p:spPr>
          <a:xfrm>
            <a:off x="444500" y="879093"/>
            <a:ext cx="2930525" cy="220980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Loss </a:t>
            </a:r>
            <a:r>
              <a:rPr sz="3000" spc="-245" dirty="0">
                <a:solidFill>
                  <a:srgbClr val="122E5A"/>
                </a:solidFill>
                <a:latin typeface="Geneva"/>
                <a:cs typeface="Geneva"/>
              </a:rPr>
              <a:t>of</a:t>
            </a:r>
            <a:r>
              <a:rPr sz="3000" spc="-34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10" dirty="0">
                <a:solidFill>
                  <a:srgbClr val="122E5A"/>
                </a:solidFill>
                <a:latin typeface="Geneva"/>
                <a:cs typeface="Geneva"/>
              </a:rPr>
              <a:t>income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30" dirty="0">
                <a:solidFill>
                  <a:srgbClr val="122E5A"/>
                </a:solidFill>
                <a:latin typeface="Geneva"/>
                <a:cs typeface="Geneva"/>
              </a:rPr>
              <a:t>Life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00" dirty="0">
                <a:solidFill>
                  <a:srgbClr val="122E5A"/>
                </a:solidFill>
                <a:latin typeface="Geneva"/>
                <a:cs typeface="Geneva"/>
              </a:rPr>
              <a:t>Disability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40" dirty="0">
                <a:solidFill>
                  <a:srgbClr val="122E5A"/>
                </a:solidFill>
                <a:latin typeface="Geneva"/>
                <a:cs typeface="Geneva"/>
              </a:rPr>
              <a:t>Medical</a:t>
            </a:r>
            <a:endParaRPr sz="3000">
              <a:latin typeface="Geneva"/>
              <a:cs typeface="Gene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3915" y="3739908"/>
            <a:ext cx="3587495" cy="2423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8967" y="3774947"/>
            <a:ext cx="3467099" cy="2302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4396" y="3770376"/>
            <a:ext cx="3476625" cy="2312035"/>
          </a:xfrm>
          <a:custGeom>
            <a:avLst/>
            <a:gdLst/>
            <a:ahLst/>
            <a:cxnLst/>
            <a:rect l="l" t="t" r="r" b="b"/>
            <a:pathLst>
              <a:path w="3476625" h="2312035">
                <a:moveTo>
                  <a:pt x="0" y="2311908"/>
                </a:moveTo>
                <a:lnTo>
                  <a:pt x="3476244" y="2311908"/>
                </a:lnTo>
                <a:lnTo>
                  <a:pt x="3476244" y="0"/>
                </a:lnTo>
                <a:lnTo>
                  <a:pt x="0" y="0"/>
                </a:lnTo>
                <a:lnTo>
                  <a:pt x="0" y="231190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61899"/>
            <a:ext cx="7771765" cy="5073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40" dirty="0">
                <a:solidFill>
                  <a:srgbClr val="C1951C"/>
                </a:solidFill>
                <a:latin typeface="Geneva"/>
                <a:cs typeface="Geneva"/>
              </a:rPr>
              <a:t>Discussion </a:t>
            </a:r>
            <a:r>
              <a:rPr sz="1900" spc="-70" dirty="0">
                <a:solidFill>
                  <a:srgbClr val="C1951C"/>
                </a:solidFill>
                <a:latin typeface="Geneva"/>
                <a:cs typeface="Geneva"/>
              </a:rPr>
              <a:t>Point</a:t>
            </a:r>
            <a:r>
              <a:rPr sz="1900" spc="-125" dirty="0">
                <a:solidFill>
                  <a:srgbClr val="C1951C"/>
                </a:solidFill>
                <a:latin typeface="Geneva"/>
                <a:cs typeface="Geneva"/>
              </a:rPr>
              <a:t> </a:t>
            </a:r>
            <a:r>
              <a:rPr sz="1900" spc="-160" dirty="0">
                <a:solidFill>
                  <a:srgbClr val="C1951C"/>
                </a:solidFill>
                <a:latin typeface="Geneva"/>
                <a:cs typeface="Geneva"/>
              </a:rPr>
              <a:t>#2:</a:t>
            </a:r>
            <a:endParaRPr sz="1900">
              <a:latin typeface="Geneva"/>
              <a:cs typeface="Genev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30" dirty="0">
                <a:solidFill>
                  <a:srgbClr val="C1951C"/>
                </a:solidFill>
                <a:latin typeface="Geneva"/>
                <a:cs typeface="Geneva"/>
              </a:rPr>
              <a:t>Required</a:t>
            </a:r>
            <a:r>
              <a:rPr sz="1900" spc="-65" dirty="0">
                <a:solidFill>
                  <a:srgbClr val="C1951C"/>
                </a:solidFill>
                <a:latin typeface="Geneva"/>
                <a:cs typeface="Geneva"/>
              </a:rPr>
              <a:t> </a:t>
            </a:r>
            <a:r>
              <a:rPr sz="1900" spc="-40" dirty="0">
                <a:solidFill>
                  <a:srgbClr val="C1951C"/>
                </a:solidFill>
                <a:latin typeface="Geneva"/>
                <a:cs typeface="Geneva"/>
              </a:rPr>
              <a:t>Insurance</a:t>
            </a:r>
            <a:endParaRPr sz="1900">
              <a:latin typeface="Geneva"/>
              <a:cs typeface="Genev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"/>
              <a:cs typeface="Times"/>
            </a:endParaRPr>
          </a:p>
          <a:p>
            <a:pPr marL="12700">
              <a:lnSpc>
                <a:spcPct val="100000"/>
              </a:lnSpc>
            </a:pPr>
            <a:r>
              <a:rPr sz="2800" spc="-190" dirty="0">
                <a:solidFill>
                  <a:srgbClr val="1F487C"/>
                </a:solidFill>
                <a:latin typeface="Geneva"/>
                <a:cs typeface="Geneva"/>
              </a:rPr>
              <a:t>Review </a:t>
            </a:r>
            <a:r>
              <a:rPr sz="2800" spc="-220" dirty="0">
                <a:solidFill>
                  <a:srgbClr val="1F487C"/>
                </a:solidFill>
                <a:latin typeface="Geneva"/>
                <a:cs typeface="Geneva"/>
              </a:rPr>
              <a:t>examples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of </a:t>
            </a:r>
            <a:r>
              <a:rPr sz="2800" spc="-165" dirty="0">
                <a:solidFill>
                  <a:srgbClr val="1F487C"/>
                </a:solidFill>
                <a:latin typeface="Geneva"/>
                <a:cs typeface="Geneva"/>
              </a:rPr>
              <a:t>required </a:t>
            </a:r>
            <a:r>
              <a:rPr sz="2800" spc="-229" dirty="0">
                <a:solidFill>
                  <a:srgbClr val="1F487C"/>
                </a:solidFill>
                <a:latin typeface="Geneva"/>
                <a:cs typeface="Geneva"/>
              </a:rPr>
              <a:t>business</a:t>
            </a:r>
            <a:r>
              <a:rPr sz="2800" spc="-64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190" dirty="0">
                <a:solidFill>
                  <a:srgbClr val="1F487C"/>
                </a:solidFill>
                <a:latin typeface="Geneva"/>
                <a:cs typeface="Geneva"/>
              </a:rPr>
              <a:t>insurance.</a:t>
            </a:r>
            <a:endParaRPr sz="2800">
              <a:latin typeface="Geneva"/>
              <a:cs typeface="Geneva"/>
            </a:endParaRPr>
          </a:p>
          <a:p>
            <a:pPr marL="1932305" marR="5080" indent="-711835">
              <a:lnSpc>
                <a:spcPts val="3020"/>
              </a:lnSpc>
              <a:spcBef>
                <a:spcPts val="1410"/>
              </a:spcBef>
              <a:buAutoNum type="arabicPeriod"/>
              <a:tabLst>
                <a:tab pos="1932305" algn="l"/>
                <a:tab pos="1932939" algn="l"/>
              </a:tabLst>
            </a:pPr>
            <a:r>
              <a:rPr sz="2800" spc="-155" dirty="0">
                <a:solidFill>
                  <a:srgbClr val="1F487C"/>
                </a:solidFill>
                <a:latin typeface="Geneva"/>
                <a:cs typeface="Geneva"/>
              </a:rPr>
              <a:t>Is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your </a:t>
            </a:r>
            <a:r>
              <a:rPr sz="2800" spc="-229" dirty="0">
                <a:solidFill>
                  <a:srgbClr val="1F487C"/>
                </a:solidFill>
                <a:latin typeface="Geneva"/>
                <a:cs typeface="Geneva"/>
              </a:rPr>
              <a:t>business </a:t>
            </a:r>
            <a:r>
              <a:rPr sz="2800" spc="-165" dirty="0">
                <a:solidFill>
                  <a:srgbClr val="1F487C"/>
                </a:solidFill>
                <a:latin typeface="Geneva"/>
                <a:cs typeface="Geneva"/>
              </a:rPr>
              <a:t>required </a:t>
            </a:r>
            <a:r>
              <a:rPr sz="2800" spc="-290" dirty="0">
                <a:solidFill>
                  <a:srgbClr val="1F487C"/>
                </a:solidFill>
                <a:latin typeface="Geneva"/>
                <a:cs typeface="Geneva"/>
              </a:rPr>
              <a:t>by </a:t>
            </a:r>
            <a:r>
              <a:rPr sz="2800" spc="-140" dirty="0">
                <a:solidFill>
                  <a:srgbClr val="1F487C"/>
                </a:solidFill>
                <a:latin typeface="Geneva"/>
                <a:cs typeface="Geneva"/>
              </a:rPr>
              <a:t>law</a:t>
            </a:r>
            <a:r>
              <a:rPr sz="2800" spc="-74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65" dirty="0">
                <a:solidFill>
                  <a:srgbClr val="1F487C"/>
                </a:solidFill>
                <a:latin typeface="Geneva"/>
                <a:cs typeface="Geneva"/>
              </a:rPr>
              <a:t>to </a:t>
            </a:r>
            <a:r>
              <a:rPr sz="2800" spc="-220" dirty="0">
                <a:solidFill>
                  <a:srgbClr val="1F487C"/>
                </a:solidFill>
                <a:latin typeface="Geneva"/>
                <a:cs typeface="Geneva"/>
              </a:rPr>
              <a:t>carry  </a:t>
            </a:r>
            <a:r>
              <a:rPr sz="2800" spc="-240" dirty="0">
                <a:solidFill>
                  <a:srgbClr val="1F487C"/>
                </a:solidFill>
                <a:latin typeface="Geneva"/>
                <a:cs typeface="Geneva"/>
              </a:rPr>
              <a:t>any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of </a:t>
            </a:r>
            <a:r>
              <a:rPr sz="2800" spc="-250" dirty="0">
                <a:solidFill>
                  <a:srgbClr val="1F487C"/>
                </a:solidFill>
                <a:latin typeface="Geneva"/>
                <a:cs typeface="Geneva"/>
              </a:rPr>
              <a:t>these </a:t>
            </a:r>
            <a:r>
              <a:rPr sz="2800" spc="-285" dirty="0">
                <a:solidFill>
                  <a:srgbClr val="1F487C"/>
                </a:solidFill>
                <a:latin typeface="Geneva"/>
                <a:cs typeface="Geneva"/>
              </a:rPr>
              <a:t>types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of</a:t>
            </a:r>
            <a:r>
              <a:rPr sz="2800" spc="-49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04" dirty="0">
                <a:solidFill>
                  <a:srgbClr val="1F487C"/>
                </a:solidFill>
                <a:latin typeface="Geneva"/>
                <a:cs typeface="Geneva"/>
              </a:rPr>
              <a:t>insurance?</a:t>
            </a:r>
            <a:endParaRPr sz="2800">
              <a:latin typeface="Geneva"/>
              <a:cs typeface="Geneva"/>
            </a:endParaRPr>
          </a:p>
          <a:p>
            <a:pPr marL="2389505" lvl="1" indent="-711835">
              <a:lnSpc>
                <a:spcPct val="100000"/>
              </a:lnSpc>
              <a:spcBef>
                <a:spcPts val="200"/>
              </a:spcBef>
              <a:buChar char="•"/>
              <a:tabLst>
                <a:tab pos="2389505" algn="l"/>
                <a:tab pos="2390140" algn="l"/>
              </a:tabLst>
            </a:pPr>
            <a:r>
              <a:rPr sz="2800" spc="-185" dirty="0">
                <a:solidFill>
                  <a:srgbClr val="1F487C"/>
                </a:solidFill>
                <a:latin typeface="Geneva"/>
                <a:cs typeface="Geneva"/>
              </a:rPr>
              <a:t>Liability</a:t>
            </a:r>
            <a:endParaRPr sz="2800">
              <a:latin typeface="Geneva"/>
              <a:cs typeface="Geneva"/>
            </a:endParaRPr>
          </a:p>
          <a:p>
            <a:pPr marL="2389505" lvl="1" indent="-711835">
              <a:lnSpc>
                <a:spcPct val="100000"/>
              </a:lnSpc>
              <a:spcBef>
                <a:spcPts val="240"/>
              </a:spcBef>
              <a:buChar char="•"/>
              <a:tabLst>
                <a:tab pos="2389505" algn="l"/>
                <a:tab pos="2390140" algn="l"/>
              </a:tabLst>
            </a:pPr>
            <a:r>
              <a:rPr sz="2800" spc="-195" dirty="0">
                <a:solidFill>
                  <a:srgbClr val="1F487C"/>
                </a:solidFill>
                <a:latin typeface="Geneva"/>
                <a:cs typeface="Geneva"/>
              </a:rPr>
              <a:t>Worker’s</a:t>
            </a:r>
            <a:r>
              <a:rPr sz="2800" spc="-28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29" dirty="0">
                <a:solidFill>
                  <a:srgbClr val="1F487C"/>
                </a:solidFill>
                <a:latin typeface="Geneva"/>
                <a:cs typeface="Geneva"/>
              </a:rPr>
              <a:t>Compensation</a:t>
            </a:r>
            <a:endParaRPr sz="2800">
              <a:latin typeface="Geneva"/>
              <a:cs typeface="Geneva"/>
            </a:endParaRPr>
          </a:p>
          <a:p>
            <a:pPr marL="2389505" lvl="1" indent="-711835">
              <a:lnSpc>
                <a:spcPct val="100000"/>
              </a:lnSpc>
              <a:spcBef>
                <a:spcPts val="240"/>
              </a:spcBef>
              <a:buChar char="•"/>
              <a:tabLst>
                <a:tab pos="2389505" algn="l"/>
                <a:tab pos="2390140" algn="l"/>
              </a:tabLst>
            </a:pPr>
            <a:r>
              <a:rPr sz="2800" spc="-215" dirty="0">
                <a:solidFill>
                  <a:srgbClr val="1F487C"/>
                </a:solidFill>
                <a:latin typeface="Geneva"/>
                <a:cs typeface="Geneva"/>
              </a:rPr>
              <a:t>Unemployment</a:t>
            </a:r>
            <a:endParaRPr sz="2800">
              <a:latin typeface="Geneva"/>
              <a:cs typeface="Geneva"/>
            </a:endParaRPr>
          </a:p>
          <a:p>
            <a:pPr marL="2389505" lvl="1" indent="-711835">
              <a:lnSpc>
                <a:spcPct val="100000"/>
              </a:lnSpc>
              <a:spcBef>
                <a:spcPts val="240"/>
              </a:spcBef>
              <a:buChar char="•"/>
              <a:tabLst>
                <a:tab pos="2389505" algn="l"/>
                <a:tab pos="2390140" algn="l"/>
              </a:tabLst>
            </a:pPr>
            <a:r>
              <a:rPr sz="2800" spc="-180" dirty="0">
                <a:solidFill>
                  <a:srgbClr val="1F487C"/>
                </a:solidFill>
                <a:latin typeface="Geneva"/>
                <a:cs typeface="Geneva"/>
              </a:rPr>
              <a:t>Disability</a:t>
            </a:r>
            <a:endParaRPr sz="2800">
              <a:latin typeface="Geneva"/>
              <a:cs typeface="Geneva"/>
            </a:endParaRPr>
          </a:p>
          <a:p>
            <a:pPr marL="1932305" marR="941705" indent="-711835">
              <a:lnSpc>
                <a:spcPts val="3000"/>
              </a:lnSpc>
              <a:spcBef>
                <a:spcPts val="620"/>
              </a:spcBef>
              <a:buAutoNum type="arabicPeriod"/>
              <a:tabLst>
                <a:tab pos="1932305" algn="l"/>
                <a:tab pos="1932939" algn="l"/>
              </a:tabLst>
            </a:pPr>
            <a:r>
              <a:rPr sz="2800" spc="-110" dirty="0">
                <a:solidFill>
                  <a:srgbClr val="1F487C"/>
                </a:solidFill>
                <a:latin typeface="Geneva"/>
                <a:cs typeface="Geneva"/>
              </a:rPr>
              <a:t>If</a:t>
            </a:r>
            <a:r>
              <a:rPr sz="2800" spc="-72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40" dirty="0">
                <a:solidFill>
                  <a:srgbClr val="1F487C"/>
                </a:solidFill>
                <a:latin typeface="Geneva"/>
                <a:cs typeface="Geneva"/>
              </a:rPr>
              <a:t>not </a:t>
            </a:r>
            <a:r>
              <a:rPr sz="2800" spc="-165" dirty="0">
                <a:solidFill>
                  <a:srgbClr val="1F487C"/>
                </a:solidFill>
                <a:latin typeface="Geneva"/>
                <a:cs typeface="Geneva"/>
              </a:rPr>
              <a:t>required, </a:t>
            </a:r>
            <a:r>
              <a:rPr sz="2800" spc="-195" dirty="0">
                <a:solidFill>
                  <a:srgbClr val="1F487C"/>
                </a:solidFill>
                <a:latin typeface="Geneva"/>
                <a:cs typeface="Geneva"/>
              </a:rPr>
              <a:t>should </a:t>
            </a:r>
            <a:r>
              <a:rPr sz="2800" spc="-165" dirty="0">
                <a:solidFill>
                  <a:srgbClr val="1F487C"/>
                </a:solidFill>
                <a:latin typeface="Geneva"/>
                <a:cs typeface="Geneva"/>
              </a:rPr>
              <a:t>it </a:t>
            </a:r>
            <a:r>
              <a:rPr sz="2800" spc="-225" dirty="0">
                <a:solidFill>
                  <a:srgbClr val="1F487C"/>
                </a:solidFill>
                <a:latin typeface="Geneva"/>
                <a:cs typeface="Geneva"/>
              </a:rPr>
              <a:t>carry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the  </a:t>
            </a:r>
            <a:r>
              <a:rPr sz="2800" spc="-195" dirty="0">
                <a:solidFill>
                  <a:srgbClr val="1F487C"/>
                </a:solidFill>
                <a:latin typeface="Geneva"/>
                <a:cs typeface="Geneva"/>
              </a:rPr>
              <a:t>insurance </a:t>
            </a:r>
            <a:r>
              <a:rPr sz="2800" spc="-250" dirty="0">
                <a:solidFill>
                  <a:srgbClr val="1F487C"/>
                </a:solidFill>
                <a:latin typeface="Geneva"/>
                <a:cs typeface="Geneva"/>
              </a:rPr>
              <a:t>anyway?</a:t>
            </a:r>
            <a:r>
              <a:rPr sz="2800" spc="24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40" dirty="0">
                <a:solidFill>
                  <a:srgbClr val="1F487C"/>
                </a:solidFill>
                <a:latin typeface="Geneva"/>
                <a:cs typeface="Geneva"/>
              </a:rPr>
              <a:t>Why?</a:t>
            </a:r>
            <a:endParaRPr sz="2800">
              <a:latin typeface="Geneva"/>
              <a:cs typeface="Genev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9220" y="3892296"/>
            <a:ext cx="3831335" cy="2255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4271" y="3927347"/>
            <a:ext cx="3710939" cy="2135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19700" y="3922776"/>
            <a:ext cx="3720465" cy="2144395"/>
          </a:xfrm>
          <a:custGeom>
            <a:avLst/>
            <a:gdLst/>
            <a:ahLst/>
            <a:cxnLst/>
            <a:rect l="l" t="t" r="r" b="b"/>
            <a:pathLst>
              <a:path w="3720465" h="2144395">
                <a:moveTo>
                  <a:pt x="0" y="2144268"/>
                </a:moveTo>
                <a:lnTo>
                  <a:pt x="3720084" y="2144268"/>
                </a:lnTo>
                <a:lnTo>
                  <a:pt x="3720084" y="0"/>
                </a:lnTo>
                <a:lnTo>
                  <a:pt x="0" y="0"/>
                </a:lnTo>
                <a:lnTo>
                  <a:pt x="0" y="214426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259099"/>
            <a:ext cx="8231505" cy="16484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540"/>
              </a:spcBef>
            </a:pPr>
            <a:r>
              <a:rPr sz="3450" spc="-110" dirty="0"/>
              <a:t>Lender </a:t>
            </a:r>
            <a:r>
              <a:rPr sz="3450" spc="-180" dirty="0"/>
              <a:t>or </a:t>
            </a:r>
            <a:r>
              <a:rPr sz="3450" spc="-105" dirty="0"/>
              <a:t>Investor-Required </a:t>
            </a:r>
            <a:r>
              <a:rPr sz="3450" spc="-65" dirty="0"/>
              <a:t>Insurance  </a:t>
            </a:r>
            <a:r>
              <a:rPr sz="3000" spc="-60" dirty="0">
                <a:solidFill>
                  <a:srgbClr val="122E5A"/>
                </a:solidFill>
              </a:rPr>
              <a:t>When </a:t>
            </a:r>
            <a:r>
              <a:rPr sz="3000" spc="-105" dirty="0">
                <a:solidFill>
                  <a:srgbClr val="122E5A"/>
                </a:solidFill>
              </a:rPr>
              <a:t>financing, </a:t>
            </a:r>
            <a:r>
              <a:rPr sz="3000" spc="5" dirty="0">
                <a:solidFill>
                  <a:srgbClr val="122E5A"/>
                </a:solidFill>
              </a:rPr>
              <a:t>a </a:t>
            </a:r>
            <a:r>
              <a:rPr sz="3000" spc="-90" dirty="0">
                <a:solidFill>
                  <a:srgbClr val="122E5A"/>
                </a:solidFill>
              </a:rPr>
              <a:t>lender </a:t>
            </a:r>
            <a:r>
              <a:rPr sz="3000" spc="-155" dirty="0">
                <a:solidFill>
                  <a:srgbClr val="122E5A"/>
                </a:solidFill>
              </a:rPr>
              <a:t>or investor </a:t>
            </a:r>
            <a:r>
              <a:rPr sz="3000" spc="-135" dirty="0">
                <a:solidFill>
                  <a:srgbClr val="122E5A"/>
                </a:solidFill>
              </a:rPr>
              <a:t>may</a:t>
            </a:r>
            <a:r>
              <a:rPr sz="3000" spc="-700" dirty="0">
                <a:solidFill>
                  <a:srgbClr val="122E5A"/>
                </a:solidFill>
              </a:rPr>
              <a:t> </a:t>
            </a:r>
            <a:r>
              <a:rPr sz="3000" spc="-105" dirty="0">
                <a:solidFill>
                  <a:srgbClr val="122E5A"/>
                </a:solidFill>
              </a:rPr>
              <a:t>require  </a:t>
            </a:r>
            <a:r>
              <a:rPr sz="3000" spc="-150" dirty="0">
                <a:solidFill>
                  <a:srgbClr val="122E5A"/>
                </a:solidFill>
              </a:rPr>
              <a:t>you </a:t>
            </a:r>
            <a:r>
              <a:rPr sz="3000" spc="-110" dirty="0">
                <a:solidFill>
                  <a:srgbClr val="122E5A"/>
                </a:solidFill>
              </a:rPr>
              <a:t>show </a:t>
            </a:r>
            <a:r>
              <a:rPr sz="3000" spc="-75" dirty="0">
                <a:solidFill>
                  <a:srgbClr val="122E5A"/>
                </a:solidFill>
              </a:rPr>
              <a:t>insurance</a:t>
            </a:r>
            <a:r>
              <a:rPr sz="3000" spc="-295" dirty="0">
                <a:solidFill>
                  <a:srgbClr val="122E5A"/>
                </a:solidFill>
              </a:rPr>
              <a:t> </a:t>
            </a:r>
            <a:r>
              <a:rPr sz="3000" spc="-185" dirty="0">
                <a:solidFill>
                  <a:srgbClr val="122E5A"/>
                </a:solidFill>
              </a:rPr>
              <a:t>protecting:</a:t>
            </a:r>
            <a:endParaRPr sz="30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0"/>
              </a:spcBef>
              <a:buChar char="•"/>
              <a:tabLst>
                <a:tab pos="299720" algn="l"/>
              </a:tabLst>
            </a:pPr>
            <a:r>
              <a:rPr spc="-35" dirty="0"/>
              <a:t>Business </a:t>
            </a:r>
            <a:r>
              <a:rPr spc="-100" dirty="0"/>
              <a:t>assets </a:t>
            </a:r>
            <a:r>
              <a:rPr spc="-110" dirty="0"/>
              <a:t>(building,</a:t>
            </a:r>
            <a:r>
              <a:rPr spc="-330" dirty="0"/>
              <a:t> </a:t>
            </a:r>
            <a:r>
              <a:rPr spc="-195" dirty="0"/>
              <a:t>property)</a:t>
            </a:r>
          </a:p>
          <a:p>
            <a:pPr marL="299085" marR="5080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720" algn="l"/>
              </a:tabLst>
            </a:pPr>
            <a:r>
              <a:rPr spc="20" dirty="0"/>
              <a:t>Cash </a:t>
            </a:r>
            <a:r>
              <a:rPr spc="-165" dirty="0"/>
              <a:t>flow </a:t>
            </a:r>
            <a:r>
              <a:rPr spc="110" dirty="0"/>
              <a:t>– </a:t>
            </a:r>
            <a:r>
              <a:rPr spc="-105" dirty="0"/>
              <a:t>provision </a:t>
            </a:r>
            <a:r>
              <a:rPr spc="-204" dirty="0"/>
              <a:t>for </a:t>
            </a:r>
            <a:r>
              <a:rPr spc="-155" dirty="0"/>
              <a:t>interruption</a:t>
            </a:r>
            <a:r>
              <a:rPr spc="-580" dirty="0"/>
              <a:t> </a:t>
            </a:r>
            <a:r>
              <a:rPr spc="-229" dirty="0"/>
              <a:t>of  </a:t>
            </a:r>
            <a:r>
              <a:rPr spc="-60" dirty="0"/>
              <a:t>business </a:t>
            </a:r>
            <a:r>
              <a:rPr spc="-125" dirty="0"/>
              <a:t>(e.g., </a:t>
            </a:r>
            <a:r>
              <a:rPr spc="-145" dirty="0"/>
              <a:t>reconstruction,</a:t>
            </a:r>
            <a:r>
              <a:rPr spc="-330" dirty="0"/>
              <a:t> </a:t>
            </a:r>
            <a:r>
              <a:rPr spc="-110" dirty="0"/>
              <a:t>repairs)</a:t>
            </a:r>
          </a:p>
          <a:p>
            <a:pPr marL="299085" marR="259905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720" algn="l"/>
              </a:tabLst>
            </a:pPr>
            <a:r>
              <a:rPr spc="10" dirty="0"/>
              <a:t>In </a:t>
            </a:r>
            <a:r>
              <a:rPr spc="-200" dirty="0"/>
              <a:t>the </a:t>
            </a:r>
            <a:r>
              <a:rPr spc="-170" dirty="0"/>
              <a:t>event </a:t>
            </a:r>
            <a:r>
              <a:rPr spc="-235" dirty="0"/>
              <a:t>of</a:t>
            </a:r>
            <a:r>
              <a:rPr spc="-320" dirty="0"/>
              <a:t> </a:t>
            </a:r>
            <a:r>
              <a:rPr spc="-125" dirty="0"/>
              <a:t>owner’s  </a:t>
            </a:r>
            <a:r>
              <a:rPr spc="-114" dirty="0"/>
              <a:t>disability </a:t>
            </a:r>
            <a:r>
              <a:rPr spc="-150" dirty="0"/>
              <a:t>or</a:t>
            </a:r>
            <a:r>
              <a:rPr spc="-210" dirty="0"/>
              <a:t> </a:t>
            </a:r>
            <a:r>
              <a:rPr spc="-145" dirty="0"/>
              <a:t>death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6123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Activity </a:t>
            </a:r>
            <a:r>
              <a:rPr spc="-250" dirty="0"/>
              <a:t>3: </a:t>
            </a:r>
            <a:r>
              <a:rPr spc="-229" dirty="0"/>
              <a:t>“Key </a:t>
            </a:r>
            <a:r>
              <a:rPr spc="-125" dirty="0"/>
              <a:t>Person”</a:t>
            </a:r>
            <a:r>
              <a:rPr spc="-110" dirty="0"/>
              <a:t> </a:t>
            </a:r>
            <a:r>
              <a:rPr spc="-65" dirty="0"/>
              <a:t>Policy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895600"/>
            <a:ext cx="1620012" cy="2714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799325"/>
            <a:ext cx="8340090" cy="524383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Think </a:t>
            </a:r>
            <a:r>
              <a:rPr sz="2800" spc="-229" dirty="0">
                <a:solidFill>
                  <a:srgbClr val="1F487C"/>
                </a:solidFill>
                <a:latin typeface="Geneva"/>
                <a:cs typeface="Geneva"/>
              </a:rPr>
              <a:t>about </a:t>
            </a:r>
            <a:r>
              <a:rPr sz="2800" spc="-200" dirty="0">
                <a:solidFill>
                  <a:srgbClr val="1F487C"/>
                </a:solidFill>
                <a:latin typeface="Geneva"/>
                <a:cs typeface="Geneva"/>
              </a:rPr>
              <a:t>and </a:t>
            </a:r>
            <a:r>
              <a:rPr sz="2800" spc="-215" dirty="0">
                <a:solidFill>
                  <a:srgbClr val="1F487C"/>
                </a:solidFill>
                <a:latin typeface="Geneva"/>
                <a:cs typeface="Geneva"/>
              </a:rPr>
              <a:t>respond </a:t>
            </a:r>
            <a:r>
              <a:rPr sz="2800" spc="-265" dirty="0">
                <a:solidFill>
                  <a:srgbClr val="1F487C"/>
                </a:solidFill>
                <a:latin typeface="Geneva"/>
                <a:cs typeface="Geneva"/>
              </a:rPr>
              <a:t>to </a:t>
            </a:r>
            <a:r>
              <a:rPr sz="2800" spc="-250" dirty="0">
                <a:solidFill>
                  <a:srgbClr val="1F487C"/>
                </a:solidFill>
                <a:latin typeface="Geneva"/>
                <a:cs typeface="Geneva"/>
              </a:rPr>
              <a:t>these </a:t>
            </a:r>
            <a:r>
              <a:rPr sz="2800" spc="-225" dirty="0">
                <a:solidFill>
                  <a:srgbClr val="1F487C"/>
                </a:solidFill>
                <a:latin typeface="Geneva"/>
                <a:cs typeface="Geneva"/>
              </a:rPr>
              <a:t>discussion</a:t>
            </a:r>
            <a:r>
              <a:rPr sz="2800" spc="-59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points.</a:t>
            </a:r>
            <a:endParaRPr sz="2800">
              <a:latin typeface="Geneva"/>
              <a:cs typeface="Geneva"/>
            </a:endParaRPr>
          </a:p>
          <a:p>
            <a:pPr marL="2353310" marR="247015" indent="-711835">
              <a:lnSpc>
                <a:spcPct val="89500"/>
              </a:lnSpc>
              <a:spcBef>
                <a:spcPts val="1870"/>
              </a:spcBef>
              <a:buAutoNum type="arabicPeriod"/>
              <a:tabLst>
                <a:tab pos="2352675" algn="l"/>
                <a:tab pos="2353310" algn="l"/>
              </a:tabLst>
            </a:pP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Do</a:t>
            </a:r>
            <a:r>
              <a:rPr sz="2800" spc="-30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40" dirty="0">
                <a:solidFill>
                  <a:srgbClr val="1F487C"/>
                </a:solidFill>
                <a:latin typeface="Geneva"/>
                <a:cs typeface="Geneva"/>
              </a:rPr>
              <a:t>you</a:t>
            </a:r>
            <a:r>
              <a:rPr sz="2800" spc="-30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have</a:t>
            </a:r>
            <a:r>
              <a:rPr sz="2800" spc="-31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a</a:t>
            </a:r>
            <a:r>
              <a:rPr sz="2800" spc="-30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175" dirty="0">
                <a:solidFill>
                  <a:srgbClr val="1F487C"/>
                </a:solidFill>
                <a:latin typeface="Geneva"/>
                <a:cs typeface="Geneva"/>
              </a:rPr>
              <a:t>list</a:t>
            </a:r>
            <a:r>
              <a:rPr sz="2800" spc="-30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29" dirty="0">
                <a:solidFill>
                  <a:srgbClr val="1F487C"/>
                </a:solidFill>
                <a:latin typeface="Geneva"/>
                <a:cs typeface="Geneva"/>
              </a:rPr>
              <a:t>the</a:t>
            </a:r>
            <a:r>
              <a:rPr sz="2800" spc="-31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45" dirty="0">
                <a:solidFill>
                  <a:srgbClr val="1F487C"/>
                </a:solidFill>
                <a:latin typeface="Geneva"/>
                <a:cs typeface="Geneva"/>
              </a:rPr>
              <a:t>names</a:t>
            </a:r>
            <a:r>
              <a:rPr sz="2800" spc="-30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190" dirty="0">
                <a:solidFill>
                  <a:srgbClr val="1F487C"/>
                </a:solidFill>
                <a:latin typeface="Geneva"/>
                <a:cs typeface="Geneva"/>
              </a:rPr>
              <a:t>who</a:t>
            </a:r>
            <a:r>
              <a:rPr sz="2800" spc="-29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195" dirty="0">
                <a:solidFill>
                  <a:srgbClr val="1F487C"/>
                </a:solidFill>
                <a:latin typeface="Geneva"/>
                <a:cs typeface="Geneva"/>
              </a:rPr>
              <a:t>could  </a:t>
            </a:r>
            <a:r>
              <a:rPr sz="2800" spc="-150" dirty="0">
                <a:solidFill>
                  <a:srgbClr val="1F487C"/>
                </a:solidFill>
                <a:latin typeface="Geneva"/>
                <a:cs typeface="Geneva"/>
              </a:rPr>
              <a:t>run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your </a:t>
            </a:r>
            <a:r>
              <a:rPr sz="2800" spc="-229" dirty="0">
                <a:solidFill>
                  <a:srgbClr val="1F487C"/>
                </a:solidFill>
                <a:latin typeface="Geneva"/>
                <a:cs typeface="Geneva"/>
              </a:rPr>
              <a:t>business </a:t>
            </a:r>
            <a:r>
              <a:rPr sz="2800" spc="-170" dirty="0">
                <a:solidFill>
                  <a:srgbClr val="1F487C"/>
                </a:solidFill>
                <a:latin typeface="Geneva"/>
                <a:cs typeface="Geneva"/>
              </a:rPr>
              <a:t>or </a:t>
            </a:r>
            <a:r>
              <a:rPr sz="2800" spc="-250" dirty="0">
                <a:solidFill>
                  <a:srgbClr val="1F487C"/>
                </a:solidFill>
                <a:latin typeface="Geneva"/>
                <a:cs typeface="Geneva"/>
              </a:rPr>
              <a:t>that </a:t>
            </a:r>
            <a:r>
              <a:rPr sz="2800" spc="-245" dirty="0">
                <a:solidFill>
                  <a:srgbClr val="1F487C"/>
                </a:solidFill>
                <a:latin typeface="Geneva"/>
                <a:cs typeface="Geneva"/>
              </a:rPr>
              <a:t>you </a:t>
            </a:r>
            <a:r>
              <a:rPr sz="2800" spc="-165" dirty="0">
                <a:solidFill>
                  <a:srgbClr val="1F487C"/>
                </a:solidFill>
                <a:latin typeface="Geneva"/>
                <a:cs typeface="Geneva"/>
              </a:rPr>
              <a:t>would  </a:t>
            </a:r>
            <a:r>
              <a:rPr sz="2800" spc="-245" dirty="0">
                <a:solidFill>
                  <a:srgbClr val="1F487C"/>
                </a:solidFill>
                <a:latin typeface="Geneva"/>
                <a:cs typeface="Geneva"/>
              </a:rPr>
              <a:t>trust </a:t>
            </a:r>
            <a:r>
              <a:rPr sz="2800" spc="-265" dirty="0">
                <a:solidFill>
                  <a:srgbClr val="1F487C"/>
                </a:solidFill>
                <a:latin typeface="Geneva"/>
                <a:cs typeface="Geneva"/>
              </a:rPr>
              <a:t>to </a:t>
            </a:r>
            <a:r>
              <a:rPr sz="2800" spc="-225" dirty="0">
                <a:solidFill>
                  <a:srgbClr val="1F487C"/>
                </a:solidFill>
                <a:latin typeface="Geneva"/>
                <a:cs typeface="Geneva"/>
              </a:rPr>
              <a:t>do </a:t>
            </a:r>
            <a:r>
              <a:rPr sz="2800" spc="-240" dirty="0">
                <a:solidFill>
                  <a:srgbClr val="1F487C"/>
                </a:solidFill>
                <a:latin typeface="Geneva"/>
                <a:cs typeface="Geneva"/>
              </a:rPr>
              <a:t>so, </a:t>
            </a:r>
            <a:r>
              <a:rPr sz="2800" spc="-130" dirty="0">
                <a:solidFill>
                  <a:srgbClr val="1F487C"/>
                </a:solidFill>
                <a:latin typeface="Geneva"/>
                <a:cs typeface="Geneva"/>
              </a:rPr>
              <a:t>if </a:t>
            </a:r>
            <a:r>
              <a:rPr sz="2800" spc="-250" dirty="0">
                <a:solidFill>
                  <a:srgbClr val="1F487C"/>
                </a:solidFill>
                <a:latin typeface="Geneva"/>
                <a:cs typeface="Geneva"/>
              </a:rPr>
              <a:t>you </a:t>
            </a:r>
            <a:r>
              <a:rPr sz="2800" spc="-185" dirty="0">
                <a:solidFill>
                  <a:srgbClr val="1F487C"/>
                </a:solidFill>
                <a:latin typeface="Geneva"/>
                <a:cs typeface="Geneva"/>
              </a:rPr>
              <a:t>were </a:t>
            </a:r>
            <a:r>
              <a:rPr sz="2800" spc="-25" dirty="0">
                <a:solidFill>
                  <a:srgbClr val="1F487C"/>
                </a:solidFill>
                <a:latin typeface="Geneva"/>
                <a:cs typeface="Geneva"/>
              </a:rPr>
              <a:t>ill </a:t>
            </a:r>
            <a:r>
              <a:rPr sz="2800" spc="-195" dirty="0">
                <a:solidFill>
                  <a:srgbClr val="1F487C"/>
                </a:solidFill>
                <a:latin typeface="Geneva"/>
                <a:cs typeface="Geneva"/>
              </a:rPr>
              <a:t>for </a:t>
            </a:r>
            <a:r>
              <a:rPr sz="2800" spc="-190" dirty="0">
                <a:solidFill>
                  <a:srgbClr val="1F487C"/>
                </a:solidFill>
                <a:latin typeface="Geneva"/>
                <a:cs typeface="Geneva"/>
              </a:rPr>
              <a:t>an  </a:t>
            </a:r>
            <a:r>
              <a:rPr sz="2800" spc="-229" dirty="0">
                <a:solidFill>
                  <a:srgbClr val="1F487C"/>
                </a:solidFill>
                <a:latin typeface="Geneva"/>
                <a:cs typeface="Geneva"/>
              </a:rPr>
              <a:t>extended </a:t>
            </a:r>
            <a:r>
              <a:rPr sz="2800" spc="-175" dirty="0">
                <a:solidFill>
                  <a:srgbClr val="1F487C"/>
                </a:solidFill>
                <a:latin typeface="Geneva"/>
                <a:cs typeface="Geneva"/>
              </a:rPr>
              <a:t>period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of</a:t>
            </a:r>
            <a:r>
              <a:rPr sz="2800" spc="-48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25" dirty="0">
                <a:solidFill>
                  <a:srgbClr val="1F487C"/>
                </a:solidFill>
                <a:latin typeface="Geneva"/>
                <a:cs typeface="Geneva"/>
              </a:rPr>
              <a:t>time?</a:t>
            </a:r>
            <a:endParaRPr sz="2800">
              <a:latin typeface="Geneva"/>
              <a:cs typeface="Geneva"/>
            </a:endParaRPr>
          </a:p>
          <a:p>
            <a:pPr marL="2353310" marR="316865" indent="-711835">
              <a:lnSpc>
                <a:spcPts val="3030"/>
              </a:lnSpc>
              <a:spcBef>
                <a:spcPts val="590"/>
              </a:spcBef>
              <a:buAutoNum type="arabicPeriod"/>
              <a:tabLst>
                <a:tab pos="2352675" algn="l"/>
                <a:tab pos="2353310" algn="l"/>
              </a:tabLst>
            </a:pPr>
            <a:r>
              <a:rPr sz="2800" spc="-285" dirty="0">
                <a:solidFill>
                  <a:srgbClr val="1F487C"/>
                </a:solidFill>
                <a:latin typeface="Geneva"/>
                <a:cs typeface="Geneva"/>
              </a:rPr>
              <a:t>List </a:t>
            </a:r>
            <a:r>
              <a:rPr sz="2800" spc="-190" dirty="0">
                <a:solidFill>
                  <a:srgbClr val="1F487C"/>
                </a:solidFill>
                <a:latin typeface="Geneva"/>
                <a:cs typeface="Geneva"/>
              </a:rPr>
              <a:t>who </a:t>
            </a:r>
            <a:r>
              <a:rPr sz="2800" spc="-165" dirty="0">
                <a:solidFill>
                  <a:srgbClr val="1F487C"/>
                </a:solidFill>
                <a:latin typeface="Geneva"/>
                <a:cs typeface="Geneva"/>
              </a:rPr>
              <a:t>would </a:t>
            </a:r>
            <a:r>
              <a:rPr sz="2800" spc="-245" dirty="0">
                <a:solidFill>
                  <a:srgbClr val="1F487C"/>
                </a:solidFill>
                <a:latin typeface="Geneva"/>
                <a:cs typeface="Geneva"/>
              </a:rPr>
              <a:t>take </a:t>
            </a:r>
            <a:r>
              <a:rPr sz="2800" spc="-220" dirty="0">
                <a:solidFill>
                  <a:srgbClr val="1F487C"/>
                </a:solidFill>
                <a:latin typeface="Geneva"/>
                <a:cs typeface="Geneva"/>
              </a:rPr>
              <a:t>over </a:t>
            </a:r>
            <a:r>
              <a:rPr sz="2800" spc="-215" dirty="0">
                <a:solidFill>
                  <a:srgbClr val="1F487C"/>
                </a:solidFill>
                <a:latin typeface="Geneva"/>
                <a:cs typeface="Geneva"/>
              </a:rPr>
              <a:t>your</a:t>
            </a:r>
            <a:r>
              <a:rPr sz="2800" spc="-70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business  </a:t>
            </a:r>
            <a:r>
              <a:rPr sz="2800" spc="-95" dirty="0">
                <a:solidFill>
                  <a:srgbClr val="1F487C"/>
                </a:solidFill>
                <a:latin typeface="Geneva"/>
                <a:cs typeface="Geneva"/>
              </a:rPr>
              <a:t>in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the </a:t>
            </a:r>
            <a:r>
              <a:rPr sz="2800" spc="-250" dirty="0">
                <a:solidFill>
                  <a:srgbClr val="1F487C"/>
                </a:solidFill>
                <a:latin typeface="Geneva"/>
                <a:cs typeface="Geneva"/>
              </a:rPr>
              <a:t>event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of </a:t>
            </a:r>
            <a:r>
              <a:rPr sz="2800" spc="-215" dirty="0">
                <a:solidFill>
                  <a:srgbClr val="1F487C"/>
                </a:solidFill>
                <a:latin typeface="Geneva"/>
                <a:cs typeface="Geneva"/>
              </a:rPr>
              <a:t>your</a:t>
            </a:r>
            <a:r>
              <a:rPr sz="2800" spc="-67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15" dirty="0">
                <a:solidFill>
                  <a:srgbClr val="1F487C"/>
                </a:solidFill>
                <a:latin typeface="Geneva"/>
                <a:cs typeface="Geneva"/>
              </a:rPr>
              <a:t>death.</a:t>
            </a:r>
            <a:endParaRPr sz="2800">
              <a:latin typeface="Geneva"/>
              <a:cs typeface="Geneva"/>
            </a:endParaRPr>
          </a:p>
          <a:p>
            <a:pPr marL="2353310" marR="315595" indent="-711835">
              <a:lnSpc>
                <a:spcPts val="3020"/>
              </a:lnSpc>
              <a:spcBef>
                <a:spcPts val="550"/>
              </a:spcBef>
              <a:buAutoNum type="arabicPeriod"/>
              <a:tabLst>
                <a:tab pos="2352675" algn="l"/>
                <a:tab pos="2353310" algn="l"/>
              </a:tabLst>
            </a:pP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Do</a:t>
            </a:r>
            <a:r>
              <a:rPr sz="2800" spc="-30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45" dirty="0">
                <a:solidFill>
                  <a:srgbClr val="1F487C"/>
                </a:solidFill>
                <a:latin typeface="Geneva"/>
                <a:cs typeface="Geneva"/>
              </a:rPr>
              <a:t>you</a:t>
            </a:r>
            <a:r>
              <a:rPr sz="2800" spc="-30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29" dirty="0">
                <a:solidFill>
                  <a:srgbClr val="1F487C"/>
                </a:solidFill>
                <a:latin typeface="Geneva"/>
                <a:cs typeface="Geneva"/>
              </a:rPr>
              <a:t>have</a:t>
            </a:r>
            <a:r>
              <a:rPr sz="2800" spc="-30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a</a:t>
            </a:r>
            <a:r>
              <a:rPr sz="2800" spc="-30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160" dirty="0">
                <a:solidFill>
                  <a:srgbClr val="1F487C"/>
                </a:solidFill>
                <a:latin typeface="Geneva"/>
                <a:cs typeface="Geneva"/>
              </a:rPr>
              <a:t>plan</a:t>
            </a:r>
            <a:r>
              <a:rPr sz="2800" spc="-29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195" dirty="0">
                <a:solidFill>
                  <a:srgbClr val="1F487C"/>
                </a:solidFill>
                <a:latin typeface="Geneva"/>
                <a:cs typeface="Geneva"/>
              </a:rPr>
              <a:t>for</a:t>
            </a:r>
            <a:r>
              <a:rPr sz="2800" spc="-30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your</a:t>
            </a:r>
            <a:r>
              <a:rPr sz="2800" spc="-30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29" dirty="0">
                <a:solidFill>
                  <a:srgbClr val="1F487C"/>
                </a:solidFill>
                <a:latin typeface="Geneva"/>
                <a:cs typeface="Geneva"/>
              </a:rPr>
              <a:t>business</a:t>
            </a:r>
            <a:r>
              <a:rPr sz="2800" spc="-25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95" dirty="0">
                <a:solidFill>
                  <a:srgbClr val="1F487C"/>
                </a:solidFill>
                <a:latin typeface="Geneva"/>
                <a:cs typeface="Geneva"/>
              </a:rPr>
              <a:t>in 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the </a:t>
            </a:r>
            <a:r>
              <a:rPr sz="2800" spc="-250" dirty="0">
                <a:solidFill>
                  <a:srgbClr val="1F487C"/>
                </a:solidFill>
                <a:latin typeface="Geneva"/>
                <a:cs typeface="Geneva"/>
              </a:rPr>
              <a:t>event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of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your</a:t>
            </a:r>
            <a:r>
              <a:rPr sz="2800" spc="-47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45" dirty="0">
                <a:solidFill>
                  <a:srgbClr val="1F487C"/>
                </a:solidFill>
                <a:latin typeface="Geneva"/>
                <a:cs typeface="Geneva"/>
              </a:rPr>
              <a:t>death?</a:t>
            </a:r>
            <a:endParaRPr sz="2800">
              <a:latin typeface="Geneva"/>
              <a:cs typeface="Geneva"/>
            </a:endParaRPr>
          </a:p>
          <a:p>
            <a:pPr marL="2353310" marR="847090" indent="-711835">
              <a:lnSpc>
                <a:spcPts val="3000"/>
              </a:lnSpc>
              <a:spcBef>
                <a:spcPts val="575"/>
              </a:spcBef>
              <a:buAutoNum type="arabicPeriod"/>
              <a:tabLst>
                <a:tab pos="2352675" algn="l"/>
                <a:tab pos="2353310" algn="l"/>
              </a:tabLst>
            </a:pPr>
            <a:r>
              <a:rPr sz="2800" spc="-155" dirty="0">
                <a:solidFill>
                  <a:srgbClr val="1F487C"/>
                </a:solidFill>
                <a:latin typeface="Geneva"/>
                <a:cs typeface="Geneva"/>
              </a:rPr>
              <a:t>Is</a:t>
            </a:r>
            <a:r>
              <a:rPr sz="2800" spc="-31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04" dirty="0">
                <a:solidFill>
                  <a:srgbClr val="1F487C"/>
                </a:solidFill>
                <a:latin typeface="Geneva"/>
                <a:cs typeface="Geneva"/>
              </a:rPr>
              <a:t>there</a:t>
            </a:r>
            <a:r>
              <a:rPr sz="2800" spc="-29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a</a:t>
            </a:r>
            <a:r>
              <a:rPr sz="2800" spc="-31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185" dirty="0">
                <a:solidFill>
                  <a:srgbClr val="1F487C"/>
                </a:solidFill>
                <a:latin typeface="Geneva"/>
                <a:cs typeface="Geneva"/>
              </a:rPr>
              <a:t>family</a:t>
            </a:r>
            <a:r>
              <a:rPr sz="2800" spc="-31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25" dirty="0">
                <a:solidFill>
                  <a:srgbClr val="1F487C"/>
                </a:solidFill>
                <a:latin typeface="Geneva"/>
                <a:cs typeface="Geneva"/>
              </a:rPr>
              <a:t>member</a:t>
            </a:r>
            <a:r>
              <a:rPr sz="2800" spc="-30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170" dirty="0">
                <a:solidFill>
                  <a:srgbClr val="1F487C"/>
                </a:solidFill>
                <a:latin typeface="Geneva"/>
                <a:cs typeface="Geneva"/>
              </a:rPr>
              <a:t>or</a:t>
            </a:r>
            <a:r>
              <a:rPr sz="2800" spc="-31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45" dirty="0">
                <a:solidFill>
                  <a:srgbClr val="1F487C"/>
                </a:solidFill>
                <a:latin typeface="Geneva"/>
                <a:cs typeface="Geneva"/>
              </a:rPr>
              <a:t>trustee  </a:t>
            </a:r>
            <a:r>
              <a:rPr sz="2800" spc="-225" dirty="0">
                <a:solidFill>
                  <a:srgbClr val="1F487C"/>
                </a:solidFill>
                <a:latin typeface="Geneva"/>
                <a:cs typeface="Geneva"/>
              </a:rPr>
              <a:t>named </a:t>
            </a:r>
            <a:r>
              <a:rPr sz="2800" spc="-265" dirty="0">
                <a:solidFill>
                  <a:srgbClr val="1F487C"/>
                </a:solidFill>
                <a:latin typeface="Geneva"/>
                <a:cs typeface="Geneva"/>
              </a:rPr>
              <a:t>to </a:t>
            </a:r>
            <a:r>
              <a:rPr sz="2800" spc="-165" dirty="0">
                <a:solidFill>
                  <a:srgbClr val="1F487C"/>
                </a:solidFill>
                <a:latin typeface="Geneva"/>
                <a:cs typeface="Geneva"/>
              </a:rPr>
              <a:t>liquidate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the</a:t>
            </a:r>
            <a:r>
              <a:rPr sz="2800" spc="-51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90" dirty="0">
                <a:solidFill>
                  <a:srgbClr val="1F487C"/>
                </a:solidFill>
                <a:latin typeface="Geneva"/>
                <a:cs typeface="Geneva"/>
              </a:rPr>
              <a:t>assets?</a:t>
            </a:r>
            <a:endParaRPr sz="2800">
              <a:latin typeface="Geneva"/>
              <a:cs typeface="Geneva"/>
            </a:endParaRPr>
          </a:p>
          <a:p>
            <a:pPr marR="5080" algn="r">
              <a:lnSpc>
                <a:spcPct val="100000"/>
              </a:lnSpc>
              <a:spcBef>
                <a:spcPts val="340"/>
              </a:spcBef>
            </a:pPr>
            <a:r>
              <a:rPr sz="1800" spc="-70" dirty="0">
                <a:solidFill>
                  <a:srgbClr val="001F5F"/>
                </a:solidFill>
                <a:latin typeface="Geneva"/>
                <a:cs typeface="Geneva"/>
              </a:rPr>
              <a:t>Continued</a:t>
            </a:r>
            <a:r>
              <a:rPr sz="1800" spc="-15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1800" spc="-55" dirty="0">
                <a:solidFill>
                  <a:srgbClr val="001F5F"/>
                </a:solidFill>
                <a:latin typeface="Geneva"/>
                <a:cs typeface="Geneva"/>
              </a:rPr>
              <a:t>…</a:t>
            </a:r>
            <a:endParaRPr sz="1800">
              <a:latin typeface="Geneva"/>
              <a:cs typeface="Genev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6123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Activity </a:t>
            </a:r>
            <a:r>
              <a:rPr spc="-250" dirty="0"/>
              <a:t>3: </a:t>
            </a:r>
            <a:r>
              <a:rPr spc="-229" dirty="0"/>
              <a:t>“Key </a:t>
            </a:r>
            <a:r>
              <a:rPr spc="-125" dirty="0"/>
              <a:t>Person”</a:t>
            </a:r>
            <a:r>
              <a:rPr spc="-110" dirty="0"/>
              <a:t> </a:t>
            </a:r>
            <a:r>
              <a:rPr spc="-65" dirty="0"/>
              <a:t>Policy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895600"/>
            <a:ext cx="1620012" cy="2714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796280"/>
            <a:ext cx="8097520" cy="3324860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z="2800" spc="-210" dirty="0">
                <a:solidFill>
                  <a:srgbClr val="BEBEBE"/>
                </a:solidFill>
                <a:latin typeface="Geneva"/>
                <a:cs typeface="Geneva"/>
              </a:rPr>
              <a:t>Think </a:t>
            </a:r>
            <a:r>
              <a:rPr sz="2800" spc="-229" dirty="0">
                <a:solidFill>
                  <a:srgbClr val="BEBEBE"/>
                </a:solidFill>
                <a:latin typeface="Geneva"/>
                <a:cs typeface="Geneva"/>
              </a:rPr>
              <a:t>about </a:t>
            </a:r>
            <a:r>
              <a:rPr sz="2800" spc="-200" dirty="0">
                <a:solidFill>
                  <a:srgbClr val="BEBEBE"/>
                </a:solidFill>
                <a:latin typeface="Geneva"/>
                <a:cs typeface="Geneva"/>
              </a:rPr>
              <a:t>and </a:t>
            </a:r>
            <a:r>
              <a:rPr sz="2800" spc="-215" dirty="0">
                <a:solidFill>
                  <a:srgbClr val="BEBEBE"/>
                </a:solidFill>
                <a:latin typeface="Geneva"/>
                <a:cs typeface="Geneva"/>
              </a:rPr>
              <a:t>respond </a:t>
            </a:r>
            <a:r>
              <a:rPr sz="2800" spc="-265" dirty="0">
                <a:solidFill>
                  <a:srgbClr val="BEBEBE"/>
                </a:solidFill>
                <a:latin typeface="Geneva"/>
                <a:cs typeface="Geneva"/>
              </a:rPr>
              <a:t>to </a:t>
            </a:r>
            <a:r>
              <a:rPr sz="2800" spc="-250" dirty="0">
                <a:solidFill>
                  <a:srgbClr val="BEBEBE"/>
                </a:solidFill>
                <a:latin typeface="Geneva"/>
                <a:cs typeface="Geneva"/>
              </a:rPr>
              <a:t>these </a:t>
            </a:r>
            <a:r>
              <a:rPr sz="2800" spc="-225" dirty="0">
                <a:solidFill>
                  <a:srgbClr val="BEBEBE"/>
                </a:solidFill>
                <a:latin typeface="Geneva"/>
                <a:cs typeface="Geneva"/>
              </a:rPr>
              <a:t>discussion</a:t>
            </a:r>
            <a:r>
              <a:rPr sz="2800" spc="-590" dirty="0">
                <a:solidFill>
                  <a:srgbClr val="BEBEBE"/>
                </a:solidFill>
                <a:latin typeface="Geneva"/>
                <a:cs typeface="Geneva"/>
              </a:rPr>
              <a:t> </a:t>
            </a:r>
            <a:r>
              <a:rPr sz="2800" spc="-210" dirty="0">
                <a:solidFill>
                  <a:srgbClr val="BEBEBE"/>
                </a:solidFill>
                <a:latin typeface="Geneva"/>
                <a:cs typeface="Geneva"/>
              </a:rPr>
              <a:t>points.</a:t>
            </a:r>
            <a:endParaRPr sz="2800">
              <a:latin typeface="Geneva"/>
              <a:cs typeface="Geneva"/>
            </a:endParaRPr>
          </a:p>
          <a:p>
            <a:pPr marL="2353310" indent="-711835">
              <a:lnSpc>
                <a:spcPct val="100000"/>
              </a:lnSpc>
              <a:spcBef>
                <a:spcPts val="1540"/>
              </a:spcBef>
              <a:buAutoNum type="arabicPeriod" startAt="5"/>
              <a:tabLst>
                <a:tab pos="2352675" algn="l"/>
                <a:tab pos="2353310" algn="l"/>
              </a:tabLst>
            </a:pPr>
            <a:r>
              <a:rPr sz="2800" spc="-215" dirty="0">
                <a:solidFill>
                  <a:srgbClr val="1F487C"/>
                </a:solidFill>
                <a:latin typeface="Geneva"/>
                <a:cs typeface="Geneva"/>
              </a:rPr>
              <a:t>What </a:t>
            </a:r>
            <a:r>
              <a:rPr sz="2800" spc="-229" dirty="0">
                <a:solidFill>
                  <a:srgbClr val="1F487C"/>
                </a:solidFill>
                <a:latin typeface="Geneva"/>
                <a:cs typeface="Geneva"/>
              </a:rPr>
              <a:t>about </a:t>
            </a:r>
            <a:r>
              <a:rPr sz="2800" spc="-220" dirty="0">
                <a:solidFill>
                  <a:srgbClr val="1F487C"/>
                </a:solidFill>
                <a:latin typeface="Geneva"/>
                <a:cs typeface="Geneva"/>
              </a:rPr>
              <a:t>employee</a:t>
            </a:r>
            <a:r>
              <a:rPr sz="2800" spc="-45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00" dirty="0">
                <a:solidFill>
                  <a:srgbClr val="1F487C"/>
                </a:solidFill>
                <a:latin typeface="Geneva"/>
                <a:cs typeface="Geneva"/>
              </a:rPr>
              <a:t>ownership?</a:t>
            </a:r>
            <a:endParaRPr sz="2800">
              <a:latin typeface="Geneva"/>
              <a:cs typeface="Geneva"/>
            </a:endParaRPr>
          </a:p>
          <a:p>
            <a:pPr marL="2353310" marR="5080" indent="-711835">
              <a:lnSpc>
                <a:spcPct val="89600"/>
              </a:lnSpc>
              <a:spcBef>
                <a:spcPts val="565"/>
              </a:spcBef>
              <a:buAutoNum type="arabicPeriod" startAt="5"/>
              <a:tabLst>
                <a:tab pos="2352675" algn="l"/>
                <a:tab pos="2353310" algn="l"/>
              </a:tabLst>
            </a:pPr>
            <a:r>
              <a:rPr sz="2800" spc="-160" dirty="0">
                <a:solidFill>
                  <a:srgbClr val="1F487C"/>
                </a:solidFill>
                <a:latin typeface="Geneva"/>
                <a:cs typeface="Geneva"/>
              </a:rPr>
              <a:t>Would </a:t>
            </a:r>
            <a:r>
              <a:rPr sz="2800" spc="-175" dirty="0">
                <a:solidFill>
                  <a:srgbClr val="1F487C"/>
                </a:solidFill>
                <a:latin typeface="Geneva"/>
                <a:cs typeface="Geneva"/>
              </a:rPr>
              <a:t>selling </a:t>
            </a:r>
            <a:r>
              <a:rPr sz="2800" spc="-265" dirty="0">
                <a:solidFill>
                  <a:srgbClr val="1F487C"/>
                </a:solidFill>
                <a:latin typeface="Geneva"/>
                <a:cs typeface="Geneva"/>
              </a:rPr>
              <a:t>to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the employees</a:t>
            </a:r>
            <a:r>
              <a:rPr sz="2800" spc="-64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195" dirty="0">
                <a:solidFill>
                  <a:srgbClr val="1F487C"/>
                </a:solidFill>
                <a:latin typeface="Geneva"/>
                <a:cs typeface="Geneva"/>
              </a:rPr>
              <a:t>provide 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income </a:t>
            </a:r>
            <a:r>
              <a:rPr sz="2800" spc="-265" dirty="0">
                <a:solidFill>
                  <a:srgbClr val="1F487C"/>
                </a:solidFill>
                <a:latin typeface="Geneva"/>
                <a:cs typeface="Geneva"/>
              </a:rPr>
              <a:t>to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a </a:t>
            </a:r>
            <a:r>
              <a:rPr sz="2800" spc="-254" dirty="0">
                <a:solidFill>
                  <a:srgbClr val="1F487C"/>
                </a:solidFill>
                <a:latin typeface="Geneva"/>
                <a:cs typeface="Geneva"/>
              </a:rPr>
              <a:t>spouse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not </a:t>
            </a:r>
            <a:r>
              <a:rPr sz="2800" spc="-190" dirty="0">
                <a:solidFill>
                  <a:srgbClr val="1F487C"/>
                </a:solidFill>
                <a:latin typeface="Geneva"/>
                <a:cs typeface="Geneva"/>
              </a:rPr>
              <a:t>involved </a:t>
            </a:r>
            <a:r>
              <a:rPr sz="2800" spc="-95" dirty="0">
                <a:solidFill>
                  <a:srgbClr val="1F487C"/>
                </a:solidFill>
                <a:latin typeface="Geneva"/>
                <a:cs typeface="Geneva"/>
              </a:rPr>
              <a:t>in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the  </a:t>
            </a:r>
            <a:r>
              <a:rPr sz="2800" spc="-240" dirty="0">
                <a:solidFill>
                  <a:srgbClr val="1F487C"/>
                </a:solidFill>
                <a:latin typeface="Geneva"/>
                <a:cs typeface="Geneva"/>
              </a:rPr>
              <a:t>business?</a:t>
            </a:r>
            <a:endParaRPr sz="2800">
              <a:latin typeface="Geneva"/>
              <a:cs typeface="Geneva"/>
            </a:endParaRPr>
          </a:p>
          <a:p>
            <a:pPr marL="2353310" marR="248285" indent="-711835">
              <a:lnSpc>
                <a:spcPts val="3000"/>
              </a:lnSpc>
              <a:spcBef>
                <a:spcPts val="615"/>
              </a:spcBef>
              <a:buAutoNum type="arabicPeriod" startAt="5"/>
              <a:tabLst>
                <a:tab pos="2352675" algn="l"/>
                <a:tab pos="2353310" algn="l"/>
              </a:tabLst>
            </a:pP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Do </a:t>
            </a:r>
            <a:r>
              <a:rPr sz="2800" spc="-240" dirty="0">
                <a:solidFill>
                  <a:srgbClr val="1F487C"/>
                </a:solidFill>
                <a:latin typeface="Geneva"/>
                <a:cs typeface="Geneva"/>
              </a:rPr>
              <a:t>you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have </a:t>
            </a:r>
            <a:r>
              <a:rPr sz="2800" spc="-130" dirty="0">
                <a:solidFill>
                  <a:srgbClr val="1F487C"/>
                </a:solidFill>
                <a:latin typeface="Geneva"/>
                <a:cs typeface="Geneva"/>
              </a:rPr>
              <a:t>life</a:t>
            </a:r>
            <a:r>
              <a:rPr sz="2800" spc="-70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195" dirty="0">
                <a:solidFill>
                  <a:srgbClr val="1F487C"/>
                </a:solidFill>
                <a:latin typeface="Geneva"/>
                <a:cs typeface="Geneva"/>
              </a:rPr>
              <a:t>insurance </a:t>
            </a:r>
            <a:r>
              <a:rPr sz="2800" spc="-265" dirty="0">
                <a:solidFill>
                  <a:srgbClr val="1F487C"/>
                </a:solidFill>
                <a:latin typeface="Geneva"/>
                <a:cs typeface="Geneva"/>
              </a:rPr>
              <a:t>to </a:t>
            </a:r>
            <a:r>
              <a:rPr sz="2800" spc="-245" dirty="0">
                <a:solidFill>
                  <a:srgbClr val="1F487C"/>
                </a:solidFill>
                <a:latin typeface="Geneva"/>
                <a:cs typeface="Geneva"/>
              </a:rPr>
              <a:t>cover </a:t>
            </a:r>
            <a:r>
              <a:rPr sz="2800" spc="-80" dirty="0">
                <a:solidFill>
                  <a:srgbClr val="1F487C"/>
                </a:solidFill>
                <a:latin typeface="Geneva"/>
                <a:cs typeface="Geneva"/>
              </a:rPr>
              <a:t>all  </a:t>
            </a:r>
            <a:r>
              <a:rPr sz="2800" spc="-135" dirty="0">
                <a:solidFill>
                  <a:srgbClr val="1F487C"/>
                </a:solidFill>
                <a:latin typeface="Geneva"/>
                <a:cs typeface="Geneva"/>
              </a:rPr>
              <a:t>liabilities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of the</a:t>
            </a:r>
            <a:r>
              <a:rPr sz="2800" spc="-52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40" dirty="0">
                <a:solidFill>
                  <a:srgbClr val="1F487C"/>
                </a:solidFill>
                <a:latin typeface="Geneva"/>
                <a:cs typeface="Geneva"/>
              </a:rPr>
              <a:t>business?</a:t>
            </a:r>
            <a:endParaRPr sz="2800">
              <a:latin typeface="Geneva"/>
              <a:cs typeface="Genev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2770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Surety</a:t>
            </a:r>
            <a:r>
              <a:rPr spc="-265" dirty="0"/>
              <a:t> </a:t>
            </a:r>
            <a:r>
              <a:rPr spc="-75" dirty="0"/>
              <a:t>Bonds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969010"/>
            <a:ext cx="8267700" cy="452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6205" algn="just">
              <a:lnSpc>
                <a:spcPct val="100000"/>
              </a:lnSpc>
              <a:spcBef>
                <a:spcPts val="95"/>
              </a:spcBef>
            </a:pPr>
            <a:r>
              <a:rPr sz="2800" spc="-175" dirty="0">
                <a:solidFill>
                  <a:srgbClr val="001F5F"/>
                </a:solidFill>
                <a:latin typeface="Geneva"/>
                <a:cs typeface="Geneva"/>
              </a:rPr>
              <a:t>A </a:t>
            </a:r>
            <a:r>
              <a:rPr sz="2800" spc="-165" dirty="0">
                <a:solidFill>
                  <a:srgbClr val="001F5F"/>
                </a:solidFill>
                <a:latin typeface="Geneva"/>
                <a:cs typeface="Geneva"/>
              </a:rPr>
              <a:t>surety </a:t>
            </a:r>
            <a:r>
              <a:rPr sz="2800" spc="-130" dirty="0">
                <a:solidFill>
                  <a:srgbClr val="001F5F"/>
                </a:solidFill>
                <a:latin typeface="Geneva"/>
                <a:cs typeface="Geneva"/>
              </a:rPr>
              <a:t>bond </a:t>
            </a:r>
            <a:r>
              <a:rPr sz="2800" spc="-35" dirty="0">
                <a:solidFill>
                  <a:srgbClr val="001F5F"/>
                </a:solidFill>
                <a:latin typeface="Geneva"/>
                <a:cs typeface="Geneva"/>
              </a:rPr>
              <a:t>is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issued </a:t>
            </a:r>
            <a:r>
              <a:rPr sz="2800" spc="-180" dirty="0">
                <a:solidFill>
                  <a:srgbClr val="001F5F"/>
                </a:solidFill>
                <a:latin typeface="Geneva"/>
                <a:cs typeface="Geneva"/>
              </a:rPr>
              <a:t>by </a:t>
            </a:r>
            <a:r>
              <a:rPr sz="2800" spc="5" dirty="0">
                <a:solidFill>
                  <a:srgbClr val="001F5F"/>
                </a:solidFill>
                <a:latin typeface="Geneva"/>
                <a:cs typeface="Geneva"/>
              </a:rPr>
              <a:t>a </a:t>
            </a:r>
            <a:r>
              <a:rPr sz="2800" spc="-175" dirty="0">
                <a:solidFill>
                  <a:srgbClr val="001F5F"/>
                </a:solidFill>
                <a:latin typeface="Geneva"/>
                <a:cs typeface="Geneva"/>
              </a:rPr>
              <a:t>third </a:t>
            </a:r>
            <a:r>
              <a:rPr sz="2800" spc="-170" dirty="0">
                <a:solidFill>
                  <a:srgbClr val="001F5F"/>
                </a:solidFill>
                <a:latin typeface="Geneva"/>
                <a:cs typeface="Geneva"/>
              </a:rPr>
              <a:t>party, </a:t>
            </a:r>
            <a:r>
              <a:rPr sz="2800" spc="-114" dirty="0">
                <a:solidFill>
                  <a:srgbClr val="001F5F"/>
                </a:solidFill>
                <a:latin typeface="Geneva"/>
                <a:cs typeface="Geneva"/>
              </a:rPr>
              <a:t>known </a:t>
            </a:r>
            <a:r>
              <a:rPr sz="2800" spc="-15" dirty="0">
                <a:solidFill>
                  <a:srgbClr val="001F5F"/>
                </a:solidFill>
                <a:latin typeface="Geneva"/>
                <a:cs typeface="Geneva"/>
              </a:rPr>
              <a:t>as</a:t>
            </a:r>
            <a:r>
              <a:rPr sz="2800" spc="-49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5" dirty="0">
                <a:solidFill>
                  <a:srgbClr val="001F5F"/>
                </a:solidFill>
                <a:latin typeface="Geneva"/>
                <a:cs typeface="Geneva"/>
              </a:rPr>
              <a:t>a  </a:t>
            </a:r>
            <a:r>
              <a:rPr sz="2800" spc="-150" dirty="0">
                <a:solidFill>
                  <a:srgbClr val="001F5F"/>
                </a:solidFill>
                <a:latin typeface="Geneva"/>
                <a:cs typeface="Geneva"/>
              </a:rPr>
              <a:t>surety, </a:t>
            </a:r>
            <a:r>
              <a:rPr sz="2800" spc="-15" dirty="0">
                <a:solidFill>
                  <a:srgbClr val="001F5F"/>
                </a:solidFill>
                <a:latin typeface="Geneva"/>
                <a:cs typeface="Geneva"/>
              </a:rPr>
              <a:t>as </a:t>
            </a:r>
            <a:r>
              <a:rPr sz="2800" spc="5" dirty="0">
                <a:solidFill>
                  <a:srgbClr val="001F5F"/>
                </a:solidFill>
                <a:latin typeface="Geneva"/>
                <a:cs typeface="Geneva"/>
              </a:rPr>
              <a:t>a </a:t>
            </a:r>
            <a:r>
              <a:rPr sz="2800" spc="-114" dirty="0">
                <a:solidFill>
                  <a:srgbClr val="001F5F"/>
                </a:solidFill>
                <a:latin typeface="Geneva"/>
                <a:cs typeface="Geneva"/>
              </a:rPr>
              <a:t>guarantee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the </a:t>
            </a:r>
            <a:r>
              <a:rPr sz="2800" spc="-95" dirty="0">
                <a:solidFill>
                  <a:srgbClr val="001F5F"/>
                </a:solidFill>
                <a:latin typeface="Geneva"/>
                <a:cs typeface="Geneva"/>
              </a:rPr>
              <a:t>second </a:t>
            </a:r>
            <a:r>
              <a:rPr sz="2800" spc="-190" dirty="0">
                <a:solidFill>
                  <a:srgbClr val="001F5F"/>
                </a:solidFill>
                <a:latin typeface="Geneva"/>
                <a:cs typeface="Geneva"/>
              </a:rPr>
              <a:t>party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will </a:t>
            </a:r>
            <a:r>
              <a:rPr sz="2800" spc="-125" dirty="0">
                <a:solidFill>
                  <a:srgbClr val="001F5F"/>
                </a:solidFill>
                <a:latin typeface="Geneva"/>
                <a:cs typeface="Geneva"/>
              </a:rPr>
              <a:t>fulfill</a:t>
            </a:r>
            <a:r>
              <a:rPr sz="2800" spc="-509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80" dirty="0">
                <a:solidFill>
                  <a:srgbClr val="001F5F"/>
                </a:solidFill>
                <a:latin typeface="Geneva"/>
                <a:cs typeface="Geneva"/>
              </a:rPr>
              <a:t>its  </a:t>
            </a:r>
            <a:r>
              <a:rPr sz="2800" spc="-114" dirty="0">
                <a:solidFill>
                  <a:srgbClr val="001F5F"/>
                </a:solidFill>
                <a:latin typeface="Geneva"/>
                <a:cs typeface="Geneva"/>
              </a:rPr>
              <a:t>obligations </a:t>
            </a:r>
            <a:r>
              <a:rPr sz="2800" spc="-150" dirty="0">
                <a:solidFill>
                  <a:srgbClr val="001F5F"/>
                </a:solidFill>
                <a:latin typeface="Geneva"/>
                <a:cs typeface="Geneva"/>
              </a:rPr>
              <a:t>or </a:t>
            </a:r>
            <a:r>
              <a:rPr sz="2800" spc="-190" dirty="0">
                <a:solidFill>
                  <a:srgbClr val="001F5F"/>
                </a:solidFill>
                <a:latin typeface="Geneva"/>
                <a:cs typeface="Geneva"/>
              </a:rPr>
              <a:t>meet </a:t>
            </a:r>
            <a:r>
              <a:rPr sz="2800" spc="-130" dirty="0">
                <a:solidFill>
                  <a:srgbClr val="001F5F"/>
                </a:solidFill>
                <a:latin typeface="Geneva"/>
                <a:cs typeface="Geneva"/>
              </a:rPr>
              <a:t>certain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laws. </a:t>
            </a:r>
            <a:r>
              <a:rPr sz="2800" spc="-105" dirty="0">
                <a:solidFill>
                  <a:srgbClr val="001F5F"/>
                </a:solidFill>
                <a:latin typeface="Geneva"/>
                <a:cs typeface="Geneva"/>
              </a:rPr>
              <a:t>If </a:t>
            </a:r>
            <a:r>
              <a:rPr sz="2800" spc="-200" dirty="0">
                <a:solidFill>
                  <a:srgbClr val="001F5F"/>
                </a:solidFill>
                <a:latin typeface="Geneva"/>
                <a:cs typeface="Geneva"/>
              </a:rPr>
              <a:t>the </a:t>
            </a:r>
            <a:r>
              <a:rPr sz="2800" spc="-95" dirty="0">
                <a:solidFill>
                  <a:srgbClr val="001F5F"/>
                </a:solidFill>
                <a:latin typeface="Geneva"/>
                <a:cs typeface="Geneva"/>
              </a:rPr>
              <a:t>second </a:t>
            </a:r>
            <a:r>
              <a:rPr sz="2800" spc="-190" dirty="0">
                <a:solidFill>
                  <a:srgbClr val="001F5F"/>
                </a:solidFill>
                <a:latin typeface="Geneva"/>
                <a:cs typeface="Geneva"/>
              </a:rPr>
              <a:t>party  </a:t>
            </a:r>
            <a:r>
              <a:rPr sz="2800" spc="-85" dirty="0">
                <a:solidFill>
                  <a:srgbClr val="001F5F"/>
                </a:solidFill>
                <a:latin typeface="Geneva"/>
                <a:cs typeface="Geneva"/>
              </a:rPr>
              <a:t>fails </a:t>
            </a:r>
            <a:r>
              <a:rPr sz="2800" spc="-305" dirty="0">
                <a:solidFill>
                  <a:srgbClr val="001F5F"/>
                </a:solidFill>
                <a:latin typeface="Geneva"/>
                <a:cs typeface="Geneva"/>
              </a:rPr>
              <a:t>to </a:t>
            </a:r>
            <a:r>
              <a:rPr sz="2800" spc="-140" dirty="0">
                <a:solidFill>
                  <a:srgbClr val="001F5F"/>
                </a:solidFill>
                <a:latin typeface="Geneva"/>
                <a:cs typeface="Geneva"/>
              </a:rPr>
              <a:t>do </a:t>
            </a:r>
            <a:r>
              <a:rPr sz="2800" spc="-135" dirty="0">
                <a:solidFill>
                  <a:srgbClr val="001F5F"/>
                </a:solidFill>
                <a:latin typeface="Geneva"/>
                <a:cs typeface="Geneva"/>
              </a:rPr>
              <a:t>this,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the </a:t>
            </a:r>
            <a:r>
              <a:rPr sz="2800" spc="-125" dirty="0">
                <a:solidFill>
                  <a:srgbClr val="001F5F"/>
                </a:solidFill>
                <a:latin typeface="Geneva"/>
                <a:cs typeface="Geneva"/>
              </a:rPr>
              <a:t>bond </a:t>
            </a:r>
            <a:r>
              <a:rPr sz="2800" spc="-114" dirty="0">
                <a:solidFill>
                  <a:srgbClr val="001F5F"/>
                </a:solidFill>
                <a:latin typeface="Geneva"/>
                <a:cs typeface="Geneva"/>
              </a:rPr>
              <a:t>covers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the</a:t>
            </a:r>
            <a:r>
              <a:rPr sz="2800" spc="-14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75" dirty="0">
                <a:solidFill>
                  <a:srgbClr val="001F5F"/>
                </a:solidFill>
                <a:latin typeface="Geneva"/>
                <a:cs typeface="Geneva"/>
              </a:rPr>
              <a:t>damages.</a:t>
            </a:r>
            <a:endParaRPr sz="2800">
              <a:latin typeface="Geneva"/>
              <a:cs typeface="Geneva"/>
            </a:endParaRPr>
          </a:p>
          <a:p>
            <a:pPr marL="756285" marR="5080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40" dirty="0">
                <a:solidFill>
                  <a:srgbClr val="001F5F"/>
                </a:solidFill>
                <a:latin typeface="Geneva"/>
                <a:cs typeface="Geneva"/>
              </a:rPr>
              <a:t>Required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for </a:t>
            </a: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some </a:t>
            </a:r>
            <a:r>
              <a:rPr sz="2800" spc="-55" dirty="0">
                <a:solidFill>
                  <a:srgbClr val="001F5F"/>
                </a:solidFill>
                <a:latin typeface="Geneva"/>
                <a:cs typeface="Geneva"/>
              </a:rPr>
              <a:t>licenses </a:t>
            </a:r>
            <a:r>
              <a:rPr sz="2800" spc="-150" dirty="0">
                <a:solidFill>
                  <a:srgbClr val="001F5F"/>
                </a:solidFill>
                <a:latin typeface="Geneva"/>
                <a:cs typeface="Geneva"/>
              </a:rPr>
              <a:t>or permits </a:t>
            </a:r>
            <a:r>
              <a:rPr sz="2800" spc="-125" dirty="0">
                <a:solidFill>
                  <a:srgbClr val="001F5F"/>
                </a:solidFill>
                <a:latin typeface="Geneva"/>
                <a:cs typeface="Geneva"/>
              </a:rPr>
              <a:t>(e.g.,</a:t>
            </a:r>
            <a:r>
              <a:rPr sz="2800" spc="-37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95" dirty="0">
                <a:solidFill>
                  <a:srgbClr val="001F5F"/>
                </a:solidFill>
                <a:latin typeface="Geneva"/>
                <a:cs typeface="Geneva"/>
              </a:rPr>
              <a:t>car 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dealer, </a:t>
            </a:r>
            <a:r>
              <a:rPr sz="2800" spc="-160" dirty="0">
                <a:solidFill>
                  <a:srgbClr val="001F5F"/>
                </a:solidFill>
                <a:latin typeface="Geneva"/>
                <a:cs typeface="Geneva"/>
              </a:rPr>
              <a:t>construction</a:t>
            </a:r>
            <a:r>
              <a:rPr sz="2800" spc="-254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95" dirty="0">
                <a:solidFill>
                  <a:srgbClr val="001F5F"/>
                </a:solidFill>
                <a:latin typeface="Geneva"/>
                <a:cs typeface="Geneva"/>
              </a:rPr>
              <a:t>contractor)</a:t>
            </a:r>
            <a:endParaRPr sz="2800">
              <a:latin typeface="Geneva"/>
              <a:cs typeface="Geneva"/>
            </a:endParaRPr>
          </a:p>
          <a:p>
            <a:pPr marL="756285" marR="2854325" indent="-286385">
              <a:lnSpc>
                <a:spcPct val="100000"/>
              </a:lnSpc>
              <a:spcBef>
                <a:spcPts val="605"/>
              </a:spcBef>
              <a:buChar char="•"/>
              <a:tabLst>
                <a:tab pos="756920" algn="l"/>
              </a:tabLst>
            </a:pPr>
            <a:r>
              <a:rPr sz="2800" spc="-145" dirty="0">
                <a:solidFill>
                  <a:srgbClr val="001F5F"/>
                </a:solidFill>
                <a:latin typeface="Geneva"/>
                <a:cs typeface="Geneva"/>
              </a:rPr>
              <a:t>Protection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for </a:t>
            </a:r>
            <a:r>
              <a:rPr sz="2800" spc="-95" dirty="0">
                <a:solidFill>
                  <a:srgbClr val="001F5F"/>
                </a:solidFill>
                <a:latin typeface="Geneva"/>
                <a:cs typeface="Geneva"/>
              </a:rPr>
              <a:t>consumers</a:t>
            </a:r>
            <a:r>
              <a:rPr sz="2800" spc="-15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 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for</a:t>
            </a:r>
            <a:r>
              <a:rPr sz="2800" spc="-16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55" dirty="0">
                <a:solidFill>
                  <a:srgbClr val="001F5F"/>
                </a:solidFill>
                <a:latin typeface="Geneva"/>
                <a:cs typeface="Geneva"/>
              </a:rPr>
              <a:t>government</a:t>
            </a:r>
            <a:endParaRPr sz="2800">
              <a:latin typeface="Geneva"/>
              <a:cs typeface="Geneva"/>
            </a:endParaRPr>
          </a:p>
          <a:p>
            <a:pPr marL="756285" marR="2617470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135" dirty="0">
                <a:solidFill>
                  <a:srgbClr val="001F5F"/>
                </a:solidFill>
                <a:latin typeface="Geneva"/>
                <a:cs typeface="Geneva"/>
              </a:rPr>
              <a:t>“Bid </a:t>
            </a:r>
            <a:r>
              <a:rPr sz="2800" spc="-190" dirty="0">
                <a:solidFill>
                  <a:srgbClr val="001F5F"/>
                </a:solidFill>
                <a:latin typeface="Geneva"/>
                <a:cs typeface="Geneva"/>
              </a:rPr>
              <a:t>bond” </a:t>
            </a:r>
            <a:r>
              <a:rPr sz="2800" spc="-125" dirty="0">
                <a:solidFill>
                  <a:srgbClr val="001F5F"/>
                </a:solidFill>
                <a:latin typeface="Geneva"/>
                <a:cs typeface="Geneva"/>
              </a:rPr>
              <a:t>may </a:t>
            </a:r>
            <a:r>
              <a:rPr sz="2800" spc="-110" dirty="0">
                <a:solidFill>
                  <a:srgbClr val="001F5F"/>
                </a:solidFill>
                <a:latin typeface="Geneva"/>
                <a:cs typeface="Geneva"/>
              </a:rPr>
              <a:t>be </a:t>
            </a: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required </a:t>
            </a:r>
            <a:r>
              <a:rPr sz="2800" spc="-305" dirty="0">
                <a:solidFill>
                  <a:srgbClr val="001F5F"/>
                </a:solidFill>
                <a:latin typeface="Geneva"/>
                <a:cs typeface="Geneva"/>
              </a:rPr>
              <a:t>to  </a:t>
            </a:r>
            <a:r>
              <a:rPr sz="2800" spc="-160" dirty="0">
                <a:solidFill>
                  <a:srgbClr val="001F5F"/>
                </a:solidFill>
                <a:latin typeface="Geneva"/>
                <a:cs typeface="Geneva"/>
              </a:rPr>
              <a:t>submit </a:t>
            </a:r>
            <a:r>
              <a:rPr sz="2800" spc="5" dirty="0">
                <a:solidFill>
                  <a:srgbClr val="001F5F"/>
                </a:solidFill>
                <a:latin typeface="Geneva"/>
                <a:cs typeface="Geneva"/>
              </a:rPr>
              <a:t>a </a:t>
            </a:r>
            <a:r>
              <a:rPr sz="2800" spc="-110" dirty="0">
                <a:solidFill>
                  <a:srgbClr val="001F5F"/>
                </a:solidFill>
                <a:latin typeface="Geneva"/>
                <a:cs typeface="Geneva"/>
              </a:rPr>
              <a:t>bid </a:t>
            </a:r>
            <a:r>
              <a:rPr sz="2800" spc="-305" dirty="0">
                <a:solidFill>
                  <a:srgbClr val="001F5F"/>
                </a:solidFill>
                <a:latin typeface="Geneva"/>
                <a:cs typeface="Geneva"/>
              </a:rPr>
              <a:t>to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the </a:t>
            </a:r>
            <a:r>
              <a:rPr sz="2800" spc="-155" dirty="0">
                <a:solidFill>
                  <a:srgbClr val="001F5F"/>
                </a:solidFill>
                <a:latin typeface="Geneva"/>
                <a:cs typeface="Geneva"/>
              </a:rPr>
              <a:t>government</a:t>
            </a:r>
            <a:endParaRPr sz="2800">
              <a:latin typeface="Geneva"/>
              <a:cs typeface="Gene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1947" y="3851147"/>
            <a:ext cx="2592324" cy="2253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77000" y="3886200"/>
            <a:ext cx="2471928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72428" y="3881628"/>
            <a:ext cx="2481580" cy="2143125"/>
          </a:xfrm>
          <a:custGeom>
            <a:avLst/>
            <a:gdLst/>
            <a:ahLst/>
            <a:cxnLst/>
            <a:rect l="l" t="t" r="r" b="b"/>
            <a:pathLst>
              <a:path w="2481579" h="2143125">
                <a:moveTo>
                  <a:pt x="0" y="2142744"/>
                </a:moveTo>
                <a:lnTo>
                  <a:pt x="2481072" y="2142744"/>
                </a:lnTo>
                <a:lnTo>
                  <a:pt x="2481072" y="0"/>
                </a:lnTo>
                <a:lnTo>
                  <a:pt x="0" y="0"/>
                </a:lnTo>
                <a:lnTo>
                  <a:pt x="0" y="214274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800" y="286511"/>
            <a:ext cx="2742819" cy="577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4624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Reasons </a:t>
            </a:r>
            <a:r>
              <a:rPr spc="-260" dirty="0"/>
              <a:t>for</a:t>
            </a:r>
            <a:r>
              <a:rPr spc="-490" dirty="0"/>
              <a:t> </a:t>
            </a:r>
            <a:r>
              <a:rPr spc="-70" dirty="0"/>
              <a:t>Insurance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967485"/>
            <a:ext cx="8111490" cy="3983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35170">
              <a:lnSpc>
                <a:spcPct val="100000"/>
              </a:lnSpc>
              <a:spcBef>
                <a:spcPts val="100"/>
              </a:spcBef>
            </a:pPr>
            <a:r>
              <a:rPr sz="3000" spc="-105" dirty="0">
                <a:solidFill>
                  <a:srgbClr val="122E5A"/>
                </a:solidFill>
                <a:latin typeface="Geneva"/>
                <a:cs typeface="Geneva"/>
              </a:rPr>
              <a:t>Why </a:t>
            </a:r>
            <a:r>
              <a:rPr sz="3000" spc="-35" dirty="0">
                <a:solidFill>
                  <a:srgbClr val="122E5A"/>
                </a:solidFill>
                <a:latin typeface="Geneva"/>
                <a:cs typeface="Geneva"/>
              </a:rPr>
              <a:t>is </a:t>
            </a:r>
            <a:r>
              <a:rPr sz="3000" spc="-270" dirty="0">
                <a:solidFill>
                  <a:srgbClr val="122E5A"/>
                </a:solidFill>
                <a:latin typeface="Geneva"/>
                <a:cs typeface="Geneva"/>
              </a:rPr>
              <a:t>it </a:t>
            </a:r>
            <a:r>
              <a:rPr sz="3000" spc="-195" dirty="0">
                <a:solidFill>
                  <a:srgbClr val="122E5A"/>
                </a:solidFill>
                <a:latin typeface="Geneva"/>
                <a:cs typeface="Geneva"/>
              </a:rPr>
              <a:t>important</a:t>
            </a:r>
            <a:r>
              <a:rPr sz="3000" spc="-33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335" dirty="0">
                <a:solidFill>
                  <a:srgbClr val="122E5A"/>
                </a:solidFill>
                <a:latin typeface="Geneva"/>
                <a:cs typeface="Geneva"/>
              </a:rPr>
              <a:t>to  </a:t>
            </a:r>
            <a:r>
              <a:rPr sz="3000" spc="-85" dirty="0">
                <a:solidFill>
                  <a:srgbClr val="122E5A"/>
                </a:solidFill>
                <a:latin typeface="Geneva"/>
                <a:cs typeface="Geneva"/>
              </a:rPr>
              <a:t>have</a:t>
            </a:r>
            <a:r>
              <a:rPr sz="3000" spc="-20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70" dirty="0">
                <a:solidFill>
                  <a:srgbClr val="122E5A"/>
                </a:solidFill>
                <a:latin typeface="Geneva"/>
                <a:cs typeface="Geneva"/>
              </a:rPr>
              <a:t>insurance?</a:t>
            </a:r>
            <a:endParaRPr sz="3000" dirty="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10"/>
              </a:spcBef>
              <a:buChar char="•"/>
              <a:tabLst>
                <a:tab pos="756920" algn="l"/>
              </a:tabLst>
            </a:pPr>
            <a:r>
              <a:rPr sz="2800" spc="-25" dirty="0">
                <a:solidFill>
                  <a:srgbClr val="001F5F"/>
                </a:solidFill>
                <a:latin typeface="Geneva"/>
                <a:cs typeface="Geneva"/>
              </a:rPr>
              <a:t>Manage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the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risks </a:t>
            </a:r>
            <a:r>
              <a:rPr sz="2800" spc="-105" dirty="0">
                <a:solidFill>
                  <a:srgbClr val="001F5F"/>
                </a:solidFill>
                <a:latin typeface="Geneva"/>
                <a:cs typeface="Geneva"/>
              </a:rPr>
              <a:t>involved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in</a:t>
            </a:r>
            <a:r>
              <a:rPr sz="2800" spc="-38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business</a:t>
            </a:r>
            <a:endParaRPr sz="2800" dirty="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145" dirty="0">
                <a:solidFill>
                  <a:srgbClr val="001F5F"/>
                </a:solidFill>
                <a:latin typeface="Geneva"/>
                <a:cs typeface="Geneva"/>
              </a:rPr>
              <a:t>Protection </a:t>
            </a:r>
            <a:r>
              <a:rPr sz="2800" spc="-225" dirty="0">
                <a:solidFill>
                  <a:srgbClr val="001F5F"/>
                </a:solidFill>
                <a:latin typeface="Geneva"/>
                <a:cs typeface="Geneva"/>
              </a:rPr>
              <a:t>of </a:t>
            </a: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assets </a:t>
            </a:r>
            <a:r>
              <a:rPr sz="2800" spc="110" dirty="0">
                <a:solidFill>
                  <a:srgbClr val="001F5F"/>
                </a:solidFill>
                <a:latin typeface="Geneva"/>
                <a:cs typeface="Geneva"/>
              </a:rPr>
              <a:t>–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cash </a:t>
            </a:r>
            <a:r>
              <a:rPr sz="2800" spc="-150" dirty="0">
                <a:solidFill>
                  <a:srgbClr val="001F5F"/>
                </a:solidFill>
                <a:latin typeface="Geneva"/>
                <a:cs typeface="Geneva"/>
              </a:rPr>
              <a:t>or</a:t>
            </a:r>
            <a:r>
              <a:rPr sz="2800" spc="-509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80" dirty="0">
                <a:solidFill>
                  <a:srgbClr val="001F5F"/>
                </a:solidFill>
                <a:latin typeface="Geneva"/>
                <a:cs typeface="Geneva"/>
              </a:rPr>
              <a:t>property</a:t>
            </a:r>
            <a:endParaRPr sz="2800" dirty="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145" dirty="0">
                <a:solidFill>
                  <a:srgbClr val="001F5F"/>
                </a:solidFill>
                <a:latin typeface="Geneva"/>
                <a:cs typeface="Geneva"/>
              </a:rPr>
              <a:t>Protection </a:t>
            </a:r>
            <a:r>
              <a:rPr sz="2800" spc="-195" dirty="0">
                <a:solidFill>
                  <a:srgbClr val="001F5F"/>
                </a:solidFill>
                <a:latin typeface="Geneva"/>
                <a:cs typeface="Geneva"/>
              </a:rPr>
              <a:t>from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loss </a:t>
            </a:r>
            <a:r>
              <a:rPr sz="2800" spc="-229" dirty="0">
                <a:solidFill>
                  <a:srgbClr val="001F5F"/>
                </a:solidFill>
                <a:latin typeface="Geneva"/>
                <a:cs typeface="Geneva"/>
              </a:rPr>
              <a:t>of</a:t>
            </a:r>
            <a:r>
              <a:rPr sz="2800" spc="-23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05" dirty="0">
                <a:solidFill>
                  <a:srgbClr val="001F5F"/>
                </a:solidFill>
                <a:latin typeface="Geneva"/>
                <a:cs typeface="Geneva"/>
              </a:rPr>
              <a:t>income</a:t>
            </a:r>
            <a:endParaRPr sz="2800" dirty="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Maintain </a:t>
            </a:r>
            <a:r>
              <a:rPr sz="2800" spc="-135" dirty="0">
                <a:solidFill>
                  <a:srgbClr val="001F5F"/>
                </a:solidFill>
                <a:latin typeface="Geneva"/>
                <a:cs typeface="Geneva"/>
              </a:rPr>
              <a:t>continued</a:t>
            </a:r>
            <a:r>
              <a:rPr sz="2800" spc="-23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financing</a:t>
            </a:r>
            <a:endParaRPr sz="2800" dirty="0">
              <a:latin typeface="Geneva"/>
              <a:cs typeface="Geneva"/>
            </a:endParaRPr>
          </a:p>
          <a:p>
            <a:pPr marL="756285" marR="5080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145" dirty="0">
                <a:solidFill>
                  <a:srgbClr val="001F5F"/>
                </a:solidFill>
                <a:latin typeface="Geneva"/>
                <a:cs typeface="Geneva"/>
              </a:rPr>
              <a:t>Protection </a:t>
            </a:r>
            <a:r>
              <a:rPr sz="2800" spc="-195" dirty="0">
                <a:solidFill>
                  <a:srgbClr val="001F5F"/>
                </a:solidFill>
                <a:latin typeface="Geneva"/>
                <a:cs typeface="Geneva"/>
              </a:rPr>
              <a:t>from </a:t>
            </a:r>
            <a:r>
              <a:rPr sz="2800" spc="-80" dirty="0">
                <a:solidFill>
                  <a:srgbClr val="001F5F"/>
                </a:solidFill>
                <a:latin typeface="Geneva"/>
                <a:cs typeface="Geneva"/>
              </a:rPr>
              <a:t>injuries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 </a:t>
            </a:r>
            <a:r>
              <a:rPr sz="2800" spc="-75" dirty="0">
                <a:solidFill>
                  <a:srgbClr val="001F5F"/>
                </a:solidFill>
                <a:latin typeface="Geneva"/>
                <a:cs typeface="Geneva"/>
              </a:rPr>
              <a:t>damages</a:t>
            </a:r>
            <a:r>
              <a:rPr sz="2800" spc="-26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endParaRPr lang="en-US" sz="2800" spc="-260" dirty="0">
              <a:solidFill>
                <a:srgbClr val="001F5F"/>
              </a:solidFill>
              <a:latin typeface="Geneva"/>
              <a:cs typeface="Geneva"/>
            </a:endParaRPr>
          </a:p>
          <a:p>
            <a:pPr marL="469900" marR="5080">
              <a:lnSpc>
                <a:spcPct val="100000"/>
              </a:lnSpc>
              <a:spcBef>
                <a:spcPts val="600"/>
              </a:spcBef>
              <a:tabLst>
                <a:tab pos="756920" algn="l"/>
              </a:tabLst>
            </a:pPr>
            <a:r>
              <a:rPr lang="en-US" sz="2800" spc="-260" dirty="0">
                <a:solidFill>
                  <a:srgbClr val="001F5F"/>
                </a:solidFill>
                <a:latin typeface="Geneva"/>
                <a:cs typeface="Geneva"/>
              </a:rPr>
              <a:t>   </a:t>
            </a: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received  </a:t>
            </a:r>
            <a:r>
              <a:rPr sz="2800" spc="-150" dirty="0">
                <a:solidFill>
                  <a:srgbClr val="001F5F"/>
                </a:solidFill>
                <a:latin typeface="Geneva"/>
                <a:cs typeface="Geneva"/>
              </a:rPr>
              <a:t>or</a:t>
            </a:r>
            <a:r>
              <a:rPr sz="2800" spc="-15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45" dirty="0">
                <a:solidFill>
                  <a:srgbClr val="001F5F"/>
                </a:solidFill>
                <a:latin typeface="Geneva"/>
                <a:cs typeface="Geneva"/>
              </a:rPr>
              <a:t>inflicted</a:t>
            </a:r>
            <a:endParaRPr sz="2800" dirty="0">
              <a:latin typeface="Geneva"/>
              <a:cs typeface="Genev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5690" y="5743143"/>
            <a:ext cx="1358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rgbClr val="001F5F"/>
                </a:solidFill>
                <a:latin typeface="Geneva"/>
                <a:cs typeface="Geneva"/>
              </a:rPr>
              <a:t>Continued</a:t>
            </a:r>
            <a:r>
              <a:rPr sz="1800" spc="-14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1800" spc="-55" dirty="0">
                <a:solidFill>
                  <a:srgbClr val="001F5F"/>
                </a:solidFill>
                <a:latin typeface="Geneva"/>
                <a:cs typeface="Geneva"/>
              </a:rPr>
              <a:t>…</a:t>
            </a:r>
            <a:endParaRPr sz="18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800" y="286511"/>
            <a:ext cx="2742819" cy="577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4624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Reasons </a:t>
            </a:r>
            <a:r>
              <a:rPr spc="-260" dirty="0"/>
              <a:t>for</a:t>
            </a:r>
            <a:r>
              <a:rPr spc="-490" dirty="0"/>
              <a:t> </a:t>
            </a:r>
            <a:r>
              <a:rPr spc="-70" dirty="0"/>
              <a:t>Insurance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967485"/>
            <a:ext cx="6192520" cy="3806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16200">
              <a:lnSpc>
                <a:spcPct val="100000"/>
              </a:lnSpc>
              <a:spcBef>
                <a:spcPts val="100"/>
              </a:spcBef>
            </a:pPr>
            <a:r>
              <a:rPr sz="3000" spc="-105" dirty="0">
                <a:solidFill>
                  <a:srgbClr val="BEBEBE"/>
                </a:solidFill>
                <a:latin typeface="Geneva"/>
                <a:cs typeface="Geneva"/>
              </a:rPr>
              <a:t>Why </a:t>
            </a:r>
            <a:r>
              <a:rPr sz="3000" spc="-35" dirty="0">
                <a:solidFill>
                  <a:srgbClr val="BEBEBE"/>
                </a:solidFill>
                <a:latin typeface="Geneva"/>
                <a:cs typeface="Geneva"/>
              </a:rPr>
              <a:t>is </a:t>
            </a:r>
            <a:r>
              <a:rPr sz="3000" spc="-270" dirty="0">
                <a:solidFill>
                  <a:srgbClr val="BEBEBE"/>
                </a:solidFill>
                <a:latin typeface="Geneva"/>
                <a:cs typeface="Geneva"/>
              </a:rPr>
              <a:t>it </a:t>
            </a:r>
            <a:r>
              <a:rPr sz="3000" spc="-195" dirty="0">
                <a:solidFill>
                  <a:srgbClr val="BEBEBE"/>
                </a:solidFill>
                <a:latin typeface="Geneva"/>
                <a:cs typeface="Geneva"/>
              </a:rPr>
              <a:t>important</a:t>
            </a:r>
            <a:r>
              <a:rPr sz="3000" spc="-330" dirty="0">
                <a:solidFill>
                  <a:srgbClr val="BEBEBE"/>
                </a:solidFill>
                <a:latin typeface="Geneva"/>
                <a:cs typeface="Geneva"/>
              </a:rPr>
              <a:t> </a:t>
            </a:r>
            <a:r>
              <a:rPr sz="3000" spc="-335" dirty="0">
                <a:solidFill>
                  <a:srgbClr val="BEBEBE"/>
                </a:solidFill>
                <a:latin typeface="Geneva"/>
                <a:cs typeface="Geneva"/>
              </a:rPr>
              <a:t>to  </a:t>
            </a:r>
            <a:r>
              <a:rPr sz="3000" spc="-85" dirty="0">
                <a:solidFill>
                  <a:srgbClr val="BEBEBE"/>
                </a:solidFill>
                <a:latin typeface="Geneva"/>
                <a:cs typeface="Geneva"/>
              </a:rPr>
              <a:t>have</a:t>
            </a:r>
            <a:r>
              <a:rPr sz="3000" spc="-200" dirty="0">
                <a:solidFill>
                  <a:srgbClr val="BEBEBE"/>
                </a:solidFill>
                <a:latin typeface="Geneva"/>
                <a:cs typeface="Geneva"/>
              </a:rPr>
              <a:t> </a:t>
            </a:r>
            <a:r>
              <a:rPr sz="3000" spc="-70" dirty="0">
                <a:solidFill>
                  <a:srgbClr val="BEBEBE"/>
                </a:solidFill>
                <a:latin typeface="Geneva"/>
                <a:cs typeface="Geneva"/>
              </a:rPr>
              <a:t>insurance?</a:t>
            </a:r>
            <a:endParaRPr sz="30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10"/>
              </a:spcBef>
              <a:buChar char="•"/>
              <a:tabLst>
                <a:tab pos="756920" algn="l"/>
              </a:tabLst>
            </a:pPr>
            <a:r>
              <a:rPr sz="2800" spc="-65" dirty="0">
                <a:solidFill>
                  <a:srgbClr val="001F5F"/>
                </a:solidFill>
                <a:latin typeface="Geneva"/>
                <a:cs typeface="Geneva"/>
              </a:rPr>
              <a:t>Legal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 </a:t>
            </a:r>
            <a:r>
              <a:rPr sz="2800" spc="-145" dirty="0">
                <a:solidFill>
                  <a:srgbClr val="001F5F"/>
                </a:solidFill>
                <a:latin typeface="Geneva"/>
                <a:cs typeface="Geneva"/>
              </a:rPr>
              <a:t>regulatory</a:t>
            </a:r>
            <a:r>
              <a:rPr sz="2800" spc="-29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25" dirty="0">
                <a:solidFill>
                  <a:srgbClr val="001F5F"/>
                </a:solidFill>
                <a:latin typeface="Geneva"/>
                <a:cs typeface="Geneva"/>
              </a:rPr>
              <a:t>requirements</a:t>
            </a:r>
            <a:endParaRPr sz="28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120" dirty="0">
                <a:solidFill>
                  <a:srgbClr val="001F5F"/>
                </a:solidFill>
                <a:latin typeface="Geneva"/>
                <a:cs typeface="Geneva"/>
              </a:rPr>
              <a:t>Retention </a:t>
            </a:r>
            <a:r>
              <a:rPr sz="2800" spc="-229" dirty="0">
                <a:solidFill>
                  <a:srgbClr val="001F5F"/>
                </a:solidFill>
                <a:latin typeface="Geneva"/>
                <a:cs typeface="Geneva"/>
              </a:rPr>
              <a:t>of</a:t>
            </a:r>
            <a:r>
              <a:rPr sz="2800" spc="-18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employees</a:t>
            </a:r>
            <a:endParaRPr sz="2800">
              <a:latin typeface="Geneva"/>
              <a:cs typeface="Geneva"/>
            </a:endParaRPr>
          </a:p>
          <a:p>
            <a:pPr marL="756285" marR="2730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35" dirty="0">
                <a:solidFill>
                  <a:srgbClr val="001F5F"/>
                </a:solidFill>
                <a:latin typeface="Geneva"/>
                <a:cs typeface="Geneva"/>
              </a:rPr>
              <a:t>Business </a:t>
            </a:r>
            <a:r>
              <a:rPr sz="2800" spc="-170" dirty="0">
                <a:solidFill>
                  <a:srgbClr val="001F5F"/>
                </a:solidFill>
                <a:latin typeface="Geneva"/>
                <a:cs typeface="Geneva"/>
              </a:rPr>
              <a:t>continuity </a:t>
            </a:r>
            <a:r>
              <a:rPr sz="2800" spc="110" dirty="0">
                <a:solidFill>
                  <a:srgbClr val="001F5F"/>
                </a:solidFill>
                <a:latin typeface="Geneva"/>
                <a:cs typeface="Geneva"/>
              </a:rPr>
              <a:t>– </a:t>
            </a:r>
            <a:r>
              <a:rPr sz="2800" spc="-135" dirty="0">
                <a:solidFill>
                  <a:srgbClr val="001F5F"/>
                </a:solidFill>
                <a:latin typeface="Geneva"/>
                <a:cs typeface="Geneva"/>
              </a:rPr>
              <a:t>recovery  </a:t>
            </a:r>
            <a:r>
              <a:rPr sz="2800" spc="-195" dirty="0">
                <a:solidFill>
                  <a:srgbClr val="001F5F"/>
                </a:solidFill>
                <a:latin typeface="Geneva"/>
                <a:cs typeface="Geneva"/>
              </a:rPr>
              <a:t>from </a:t>
            </a: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disasters, </a:t>
            </a:r>
            <a:r>
              <a:rPr sz="2800" spc="-140" dirty="0">
                <a:solidFill>
                  <a:srgbClr val="001F5F"/>
                </a:solidFill>
                <a:latin typeface="Geneva"/>
                <a:cs typeface="Geneva"/>
              </a:rPr>
              <a:t>systems  </a:t>
            </a:r>
            <a:r>
              <a:rPr sz="2800" spc="-130" dirty="0">
                <a:solidFill>
                  <a:srgbClr val="001F5F"/>
                </a:solidFill>
                <a:latin typeface="Geneva"/>
                <a:cs typeface="Geneva"/>
              </a:rPr>
              <a:t>continuations, </a:t>
            </a: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maintains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cash</a:t>
            </a:r>
            <a:r>
              <a:rPr sz="2800" spc="-26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65" dirty="0">
                <a:solidFill>
                  <a:srgbClr val="001F5F"/>
                </a:solidFill>
                <a:latin typeface="Geneva"/>
                <a:cs typeface="Geneva"/>
              </a:rPr>
              <a:t>flow</a:t>
            </a:r>
            <a:endParaRPr sz="28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145" dirty="0">
                <a:solidFill>
                  <a:srgbClr val="001F5F"/>
                </a:solidFill>
                <a:latin typeface="Geneva"/>
                <a:cs typeface="Geneva"/>
              </a:rPr>
              <a:t>Protection </a:t>
            </a:r>
            <a:r>
              <a:rPr sz="2800" spc="-195" dirty="0">
                <a:solidFill>
                  <a:srgbClr val="001F5F"/>
                </a:solidFill>
                <a:latin typeface="Geneva"/>
                <a:cs typeface="Geneva"/>
              </a:rPr>
              <a:t>from</a:t>
            </a:r>
            <a:r>
              <a:rPr sz="2800" spc="-18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14" dirty="0">
                <a:solidFill>
                  <a:srgbClr val="001F5F"/>
                </a:solidFill>
                <a:latin typeface="Geneva"/>
                <a:cs typeface="Geneva"/>
              </a:rPr>
              <a:t>errors</a:t>
            </a:r>
            <a:endParaRPr sz="28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1931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Welcome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0334" y="1920366"/>
            <a:ext cx="2889885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105" dirty="0">
                <a:solidFill>
                  <a:srgbClr val="122E5A"/>
                </a:solidFill>
                <a:latin typeface="Geneva"/>
                <a:cs typeface="Geneva"/>
              </a:rPr>
              <a:t>Agenda</a:t>
            </a:r>
            <a:endParaRPr sz="3000">
              <a:latin typeface="Geneva"/>
              <a:cs typeface="Geneva"/>
            </a:endParaRPr>
          </a:p>
          <a:p>
            <a:pPr marL="527685" indent="-514984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55" dirty="0">
                <a:solidFill>
                  <a:srgbClr val="122E5A"/>
                </a:solidFill>
                <a:latin typeface="Geneva"/>
                <a:cs typeface="Geneva"/>
              </a:rPr>
              <a:t>Ground</a:t>
            </a:r>
            <a:r>
              <a:rPr sz="3000" spc="-229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25" dirty="0">
                <a:solidFill>
                  <a:srgbClr val="122E5A"/>
                </a:solidFill>
                <a:latin typeface="Geneva"/>
                <a:cs typeface="Geneva"/>
              </a:rPr>
              <a:t>Rules</a:t>
            </a:r>
            <a:endParaRPr sz="3000">
              <a:latin typeface="Geneva"/>
              <a:cs typeface="Geneva"/>
            </a:endParaRPr>
          </a:p>
          <a:p>
            <a:pPr marL="527685" indent="-514984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Introductions</a:t>
            </a:r>
            <a:endParaRPr sz="3000">
              <a:latin typeface="Geneva"/>
              <a:cs typeface="Gene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524000"/>
            <a:ext cx="38100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6657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Location-Related</a:t>
            </a:r>
            <a:r>
              <a:rPr spc="-275" dirty="0"/>
              <a:t> </a:t>
            </a:r>
            <a:r>
              <a:rPr spc="-105" dirty="0"/>
              <a:t>Considerations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25690" y="5743143"/>
            <a:ext cx="1358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rgbClr val="001F5F"/>
                </a:solidFill>
                <a:latin typeface="Geneva"/>
                <a:cs typeface="Geneva"/>
              </a:rPr>
              <a:t>Continued</a:t>
            </a:r>
            <a:r>
              <a:rPr sz="1800" spc="-14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1800" spc="-55" dirty="0">
                <a:solidFill>
                  <a:srgbClr val="001F5F"/>
                </a:solidFill>
                <a:latin typeface="Geneva"/>
                <a:cs typeface="Geneva"/>
              </a:rPr>
              <a:t>…</a:t>
            </a:r>
            <a:endParaRPr sz="1800">
              <a:latin typeface="Geneva"/>
              <a:cs typeface="Genev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331511"/>
            <a:ext cx="8108315" cy="401192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000" spc="-35" dirty="0">
                <a:solidFill>
                  <a:srgbClr val="122E5A"/>
                </a:solidFill>
                <a:latin typeface="Geneva"/>
                <a:cs typeface="Geneva"/>
              </a:rPr>
              <a:t>Business </a:t>
            </a:r>
            <a:r>
              <a:rPr sz="3000" spc="-140" dirty="0">
                <a:solidFill>
                  <a:srgbClr val="122E5A"/>
                </a:solidFill>
                <a:latin typeface="Geneva"/>
                <a:cs typeface="Geneva"/>
              </a:rPr>
              <a:t>location </a:t>
            </a:r>
            <a:r>
              <a:rPr sz="3000" spc="-200" dirty="0">
                <a:solidFill>
                  <a:srgbClr val="122E5A"/>
                </a:solidFill>
                <a:latin typeface="Geneva"/>
                <a:cs typeface="Geneva"/>
              </a:rPr>
              <a:t>affects </a:t>
            </a:r>
            <a:r>
              <a:rPr sz="3000" spc="-229" dirty="0">
                <a:solidFill>
                  <a:srgbClr val="122E5A"/>
                </a:solidFill>
                <a:latin typeface="Geneva"/>
                <a:cs typeface="Geneva"/>
              </a:rPr>
              <a:t>type </a:t>
            </a:r>
            <a:r>
              <a:rPr sz="3000" spc="-245" dirty="0">
                <a:solidFill>
                  <a:srgbClr val="122E5A"/>
                </a:solidFill>
                <a:latin typeface="Geneva"/>
                <a:cs typeface="Geneva"/>
              </a:rPr>
              <a:t>of</a:t>
            </a:r>
            <a:r>
              <a:rPr sz="3000" spc="-28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policy</a:t>
            </a:r>
            <a:endParaRPr sz="3000" dirty="0">
              <a:latin typeface="Geneva"/>
              <a:cs typeface="Geneva"/>
            </a:endParaRPr>
          </a:p>
          <a:p>
            <a:pPr marL="756285" marR="1149350" indent="-286385">
              <a:lnSpc>
                <a:spcPct val="100000"/>
              </a:lnSpc>
              <a:spcBef>
                <a:spcPts val="610"/>
              </a:spcBef>
              <a:buChar char="•"/>
              <a:tabLst>
                <a:tab pos="756920" algn="l"/>
              </a:tabLst>
            </a:pPr>
            <a:r>
              <a:rPr sz="2800" spc="-80" dirty="0">
                <a:solidFill>
                  <a:srgbClr val="001F5F"/>
                </a:solidFill>
                <a:latin typeface="Geneva"/>
                <a:cs typeface="Geneva"/>
              </a:rPr>
              <a:t>Home-based </a:t>
            </a:r>
            <a:r>
              <a:rPr sz="2800" spc="110" dirty="0">
                <a:solidFill>
                  <a:srgbClr val="001F5F"/>
                </a:solidFill>
                <a:latin typeface="Geneva"/>
                <a:cs typeface="Geneva"/>
              </a:rPr>
              <a:t>– </a:t>
            </a:r>
            <a:r>
              <a:rPr sz="2800" spc="-135" dirty="0">
                <a:solidFill>
                  <a:srgbClr val="001F5F"/>
                </a:solidFill>
                <a:latin typeface="Geneva"/>
                <a:cs typeface="Geneva"/>
              </a:rPr>
              <a:t>Add-on </a:t>
            </a:r>
            <a:r>
              <a:rPr sz="2800" spc="-305" dirty="0">
                <a:solidFill>
                  <a:srgbClr val="001F5F"/>
                </a:solidFill>
                <a:latin typeface="Geneva"/>
                <a:cs typeface="Geneva"/>
              </a:rPr>
              <a:t>to</a:t>
            </a:r>
            <a:r>
              <a:rPr sz="2800" spc="-484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20" dirty="0">
                <a:solidFill>
                  <a:srgbClr val="001F5F"/>
                </a:solidFill>
                <a:latin typeface="Geneva"/>
                <a:cs typeface="Geneva"/>
              </a:rPr>
              <a:t>homeowner’s  </a:t>
            </a:r>
            <a:r>
              <a:rPr sz="2800" spc="-150" dirty="0">
                <a:solidFill>
                  <a:srgbClr val="001F5F"/>
                </a:solidFill>
                <a:latin typeface="Geneva"/>
                <a:cs typeface="Geneva"/>
              </a:rPr>
              <a:t>or</a:t>
            </a:r>
            <a:r>
              <a:rPr sz="2800" spc="-15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10" dirty="0">
                <a:solidFill>
                  <a:srgbClr val="001F5F"/>
                </a:solidFill>
                <a:latin typeface="Geneva"/>
                <a:cs typeface="Geneva"/>
              </a:rPr>
              <a:t>separate</a:t>
            </a:r>
            <a:endParaRPr sz="2800" dirty="0">
              <a:latin typeface="Geneva"/>
              <a:cs typeface="Geneva"/>
            </a:endParaRPr>
          </a:p>
          <a:p>
            <a:pPr marL="471170" marR="387985" indent="1270" algn="ctr">
              <a:lnSpc>
                <a:spcPct val="100000"/>
              </a:lnSpc>
              <a:spcBef>
                <a:spcPts val="2180"/>
              </a:spcBef>
            </a:pPr>
            <a:r>
              <a:rPr sz="2800" spc="-75" dirty="0">
                <a:latin typeface="Geneva"/>
                <a:cs typeface="Geneva"/>
              </a:rPr>
              <a:t>Warning: </a:t>
            </a:r>
            <a:r>
              <a:rPr sz="2800" spc="-55" dirty="0">
                <a:latin typeface="Geneva"/>
                <a:cs typeface="Geneva"/>
              </a:rPr>
              <a:t>Your </a:t>
            </a:r>
            <a:r>
              <a:rPr sz="2800" spc="-140" dirty="0">
                <a:latin typeface="Geneva"/>
                <a:cs typeface="Geneva"/>
              </a:rPr>
              <a:t>traditional </a:t>
            </a:r>
            <a:r>
              <a:rPr sz="2800" spc="-120" dirty="0">
                <a:latin typeface="Geneva"/>
                <a:cs typeface="Geneva"/>
              </a:rPr>
              <a:t>homeowner’s  </a:t>
            </a:r>
            <a:r>
              <a:rPr lang="en-US" sz="2800" spc="-120" dirty="0">
                <a:latin typeface="Geneva"/>
                <a:cs typeface="Geneva"/>
              </a:rPr>
              <a:t> </a:t>
            </a:r>
            <a:r>
              <a:rPr sz="2800" spc="-70" dirty="0">
                <a:latin typeface="Geneva"/>
                <a:cs typeface="Geneva"/>
              </a:rPr>
              <a:t>insurance </a:t>
            </a:r>
            <a:r>
              <a:rPr sz="2800" spc="-125" dirty="0">
                <a:latin typeface="Geneva"/>
                <a:cs typeface="Geneva"/>
              </a:rPr>
              <a:t>may </a:t>
            </a:r>
            <a:r>
              <a:rPr sz="2800" spc="20" dirty="0">
                <a:latin typeface="Geneva"/>
                <a:cs typeface="Geneva"/>
              </a:rPr>
              <a:t>NOT </a:t>
            </a:r>
            <a:r>
              <a:rPr sz="2800" spc="-135" dirty="0">
                <a:latin typeface="Geneva"/>
                <a:cs typeface="Geneva"/>
              </a:rPr>
              <a:t>cover </a:t>
            </a:r>
            <a:r>
              <a:rPr sz="2800" spc="-85" dirty="0">
                <a:latin typeface="Geneva"/>
                <a:cs typeface="Geneva"/>
              </a:rPr>
              <a:t>damage </a:t>
            </a:r>
            <a:r>
              <a:rPr sz="2800" spc="-70" dirty="0">
                <a:latin typeface="Geneva"/>
                <a:cs typeface="Geneva"/>
              </a:rPr>
              <a:t>caused</a:t>
            </a:r>
            <a:r>
              <a:rPr sz="2800" spc="-530" dirty="0">
                <a:latin typeface="Geneva"/>
                <a:cs typeface="Geneva"/>
              </a:rPr>
              <a:t> </a:t>
            </a:r>
            <a:r>
              <a:rPr sz="2800" spc="-180" dirty="0">
                <a:latin typeface="Geneva"/>
                <a:cs typeface="Geneva"/>
              </a:rPr>
              <a:t>by  </a:t>
            </a:r>
            <a:r>
              <a:rPr sz="2800" spc="-145" dirty="0">
                <a:latin typeface="Geneva"/>
                <a:cs typeface="Geneva"/>
              </a:rPr>
              <a:t>your </a:t>
            </a:r>
            <a:r>
              <a:rPr sz="2800" spc="-95" dirty="0">
                <a:latin typeface="Geneva"/>
                <a:cs typeface="Geneva"/>
              </a:rPr>
              <a:t>home-based </a:t>
            </a:r>
            <a:r>
              <a:rPr sz="2800" spc="-55" dirty="0">
                <a:latin typeface="Geneva"/>
                <a:cs typeface="Geneva"/>
              </a:rPr>
              <a:t>small</a:t>
            </a:r>
            <a:r>
              <a:rPr sz="2800" spc="-195" dirty="0">
                <a:latin typeface="Geneva"/>
                <a:cs typeface="Geneva"/>
              </a:rPr>
              <a:t> </a:t>
            </a:r>
            <a:r>
              <a:rPr sz="2800" spc="-65" dirty="0">
                <a:latin typeface="Geneva"/>
                <a:cs typeface="Geneva"/>
              </a:rPr>
              <a:t>business!</a:t>
            </a:r>
            <a:endParaRPr sz="2800" dirty="0">
              <a:latin typeface="Geneva"/>
              <a:cs typeface="Geneva"/>
            </a:endParaRPr>
          </a:p>
          <a:p>
            <a:pPr marL="756285" marR="5080" indent="-286385">
              <a:lnSpc>
                <a:spcPct val="100000"/>
              </a:lnSpc>
              <a:spcBef>
                <a:spcPts val="825"/>
              </a:spcBef>
              <a:buChar char="•"/>
              <a:tabLst>
                <a:tab pos="756920" algn="l"/>
              </a:tabLst>
            </a:pPr>
            <a:r>
              <a:rPr sz="2800" spc="-45" dirty="0">
                <a:solidFill>
                  <a:srgbClr val="001F5F"/>
                </a:solidFill>
                <a:latin typeface="Geneva"/>
                <a:cs typeface="Geneva"/>
              </a:rPr>
              <a:t>Retail </a:t>
            </a:r>
            <a:r>
              <a:rPr sz="2800" spc="110" dirty="0">
                <a:solidFill>
                  <a:srgbClr val="001F5F"/>
                </a:solidFill>
                <a:latin typeface="Geneva"/>
                <a:cs typeface="Geneva"/>
              </a:rPr>
              <a:t>– </a:t>
            </a:r>
            <a:r>
              <a:rPr sz="2800" spc="-95" dirty="0">
                <a:solidFill>
                  <a:srgbClr val="001F5F"/>
                </a:solidFill>
                <a:latin typeface="Geneva"/>
                <a:cs typeface="Geneva"/>
              </a:rPr>
              <a:t>one </a:t>
            </a:r>
            <a:r>
              <a:rPr sz="2800" spc="-150" dirty="0">
                <a:solidFill>
                  <a:srgbClr val="001F5F"/>
                </a:solidFill>
                <a:latin typeface="Geneva"/>
                <a:cs typeface="Geneva"/>
              </a:rPr>
              <a:t>or </a:t>
            </a:r>
            <a:r>
              <a:rPr sz="2800" spc="-130" dirty="0">
                <a:solidFill>
                  <a:srgbClr val="001F5F"/>
                </a:solidFill>
                <a:latin typeface="Geneva"/>
                <a:cs typeface="Geneva"/>
              </a:rPr>
              <a:t>more </a:t>
            </a:r>
            <a:r>
              <a:rPr sz="2800" spc="-114" dirty="0">
                <a:solidFill>
                  <a:srgbClr val="001F5F"/>
                </a:solidFill>
                <a:latin typeface="Geneva"/>
                <a:cs typeface="Geneva"/>
              </a:rPr>
              <a:t>locations, </a:t>
            </a:r>
            <a:r>
              <a:rPr sz="2800" spc="-155" dirty="0">
                <a:solidFill>
                  <a:srgbClr val="001F5F"/>
                </a:solidFill>
                <a:latin typeface="Geneva"/>
                <a:cs typeface="Geneva"/>
              </a:rPr>
              <a:t>inventory </a:t>
            </a:r>
            <a:r>
              <a:rPr sz="2800" spc="-245" dirty="0">
                <a:solidFill>
                  <a:srgbClr val="001F5F"/>
                </a:solidFill>
                <a:latin typeface="Geneva"/>
                <a:cs typeface="Geneva"/>
              </a:rPr>
              <a:t>theft,  </a:t>
            </a:r>
            <a:r>
              <a:rPr sz="2800" spc="-160" dirty="0">
                <a:solidFill>
                  <a:srgbClr val="001F5F"/>
                </a:solidFill>
                <a:latin typeface="Geneva"/>
                <a:cs typeface="Geneva"/>
              </a:rPr>
              <a:t>credit </a:t>
            </a: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card </a:t>
            </a:r>
            <a:r>
              <a:rPr sz="2800" spc="-245" dirty="0">
                <a:solidFill>
                  <a:srgbClr val="001F5F"/>
                </a:solidFill>
                <a:latin typeface="Geneva"/>
                <a:cs typeface="Geneva"/>
              </a:rPr>
              <a:t>theft, </a:t>
            </a:r>
            <a:r>
              <a:rPr sz="2800" spc="-80" dirty="0">
                <a:solidFill>
                  <a:srgbClr val="001F5F"/>
                </a:solidFill>
                <a:latin typeface="Geneva"/>
                <a:cs typeface="Geneva"/>
              </a:rPr>
              <a:t>personal </a:t>
            </a:r>
            <a:r>
              <a:rPr sz="2800" spc="-85" dirty="0">
                <a:solidFill>
                  <a:srgbClr val="001F5F"/>
                </a:solidFill>
                <a:latin typeface="Geneva"/>
                <a:cs typeface="Geneva"/>
              </a:rPr>
              <a:t>vehicle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for</a:t>
            </a:r>
            <a:r>
              <a:rPr sz="2800" spc="-22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80" dirty="0">
                <a:solidFill>
                  <a:srgbClr val="001F5F"/>
                </a:solidFill>
                <a:latin typeface="Geneva"/>
                <a:cs typeface="Geneva"/>
              </a:rPr>
              <a:t>deliveries</a:t>
            </a:r>
            <a:endParaRPr sz="2800" dirty="0">
              <a:latin typeface="Geneva"/>
              <a:cs typeface="Genev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6657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Location-Related</a:t>
            </a:r>
            <a:r>
              <a:rPr spc="-275" dirty="0"/>
              <a:t> </a:t>
            </a:r>
            <a:r>
              <a:rPr spc="-105" dirty="0"/>
              <a:t>Considerations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84090"/>
            <a:ext cx="7994015" cy="242697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000" spc="-35" dirty="0">
                <a:solidFill>
                  <a:srgbClr val="BEBEBE"/>
                </a:solidFill>
                <a:latin typeface="Geneva"/>
                <a:cs typeface="Geneva"/>
              </a:rPr>
              <a:t>Business </a:t>
            </a:r>
            <a:r>
              <a:rPr sz="3000" spc="-140" dirty="0">
                <a:solidFill>
                  <a:srgbClr val="BEBEBE"/>
                </a:solidFill>
                <a:latin typeface="Geneva"/>
                <a:cs typeface="Geneva"/>
              </a:rPr>
              <a:t>location </a:t>
            </a:r>
            <a:r>
              <a:rPr sz="3000" spc="-200" dirty="0">
                <a:solidFill>
                  <a:srgbClr val="BEBEBE"/>
                </a:solidFill>
                <a:latin typeface="Geneva"/>
                <a:cs typeface="Geneva"/>
              </a:rPr>
              <a:t>affects </a:t>
            </a:r>
            <a:r>
              <a:rPr sz="3000" spc="-229" dirty="0">
                <a:solidFill>
                  <a:srgbClr val="BEBEBE"/>
                </a:solidFill>
                <a:latin typeface="Geneva"/>
                <a:cs typeface="Geneva"/>
              </a:rPr>
              <a:t>type </a:t>
            </a:r>
            <a:r>
              <a:rPr sz="3000" spc="-245" dirty="0">
                <a:solidFill>
                  <a:srgbClr val="BEBEBE"/>
                </a:solidFill>
                <a:latin typeface="Geneva"/>
                <a:cs typeface="Geneva"/>
              </a:rPr>
              <a:t>of</a:t>
            </a:r>
            <a:r>
              <a:rPr sz="3000" spc="-285" dirty="0">
                <a:solidFill>
                  <a:srgbClr val="BEBEBE"/>
                </a:solidFill>
                <a:latin typeface="Geneva"/>
                <a:cs typeface="Geneva"/>
              </a:rPr>
              <a:t> </a:t>
            </a:r>
            <a:r>
              <a:rPr sz="3000" spc="-120" dirty="0">
                <a:solidFill>
                  <a:srgbClr val="BEBEBE"/>
                </a:solidFill>
                <a:latin typeface="Geneva"/>
                <a:cs typeface="Geneva"/>
              </a:rPr>
              <a:t>policy</a:t>
            </a:r>
            <a:endParaRPr sz="3000">
              <a:latin typeface="Geneva"/>
              <a:cs typeface="Geneva"/>
            </a:endParaRPr>
          </a:p>
          <a:p>
            <a:pPr marL="756285" marR="341630" indent="-286385">
              <a:lnSpc>
                <a:spcPct val="100000"/>
              </a:lnSpc>
              <a:spcBef>
                <a:spcPts val="610"/>
              </a:spcBef>
              <a:buChar char="•"/>
              <a:tabLst>
                <a:tab pos="756920" algn="l"/>
              </a:tabLst>
            </a:pP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Commercial </a:t>
            </a:r>
            <a:r>
              <a:rPr sz="2800" spc="110" dirty="0">
                <a:solidFill>
                  <a:srgbClr val="001F5F"/>
                </a:solidFill>
                <a:latin typeface="Geneva"/>
                <a:cs typeface="Geneva"/>
              </a:rPr>
              <a:t>– </a:t>
            </a:r>
            <a:r>
              <a:rPr sz="2800" spc="-150" dirty="0">
                <a:solidFill>
                  <a:srgbClr val="001F5F"/>
                </a:solidFill>
                <a:latin typeface="Geneva"/>
                <a:cs typeface="Geneva"/>
              </a:rPr>
              <a:t>greater </a:t>
            </a:r>
            <a:r>
              <a:rPr sz="2800" spc="-110" dirty="0">
                <a:solidFill>
                  <a:srgbClr val="001F5F"/>
                </a:solidFill>
                <a:latin typeface="Geneva"/>
                <a:cs typeface="Geneva"/>
              </a:rPr>
              <a:t>coverage </a:t>
            </a:r>
            <a:r>
              <a:rPr sz="2800" spc="-155" dirty="0">
                <a:solidFill>
                  <a:srgbClr val="001F5F"/>
                </a:solidFill>
                <a:latin typeface="Geneva"/>
                <a:cs typeface="Geneva"/>
              </a:rPr>
              <a:t>than</a:t>
            </a:r>
            <a:r>
              <a:rPr sz="2800" spc="-50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50" dirty="0">
                <a:solidFill>
                  <a:srgbClr val="001F5F"/>
                </a:solidFill>
                <a:latin typeface="Geneva"/>
                <a:cs typeface="Geneva"/>
              </a:rPr>
              <a:t>Retail,  </a:t>
            </a:r>
            <a:r>
              <a:rPr sz="2800" spc="-90" dirty="0">
                <a:solidFill>
                  <a:srgbClr val="001F5F"/>
                </a:solidFill>
                <a:latin typeface="Geneva"/>
                <a:cs typeface="Geneva"/>
              </a:rPr>
              <a:t>larger</a:t>
            </a:r>
            <a:r>
              <a:rPr sz="2800" spc="-14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businesses</a:t>
            </a:r>
            <a:endParaRPr sz="2800">
              <a:latin typeface="Geneva"/>
              <a:cs typeface="Geneva"/>
            </a:endParaRPr>
          </a:p>
          <a:p>
            <a:pPr marL="756285" marR="5080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125" dirty="0">
                <a:solidFill>
                  <a:srgbClr val="001F5F"/>
                </a:solidFill>
                <a:latin typeface="Geneva"/>
                <a:cs typeface="Geneva"/>
              </a:rPr>
              <a:t>Vendor </a:t>
            </a:r>
            <a:r>
              <a:rPr sz="2800" spc="110" dirty="0">
                <a:solidFill>
                  <a:srgbClr val="001F5F"/>
                </a:solidFill>
                <a:latin typeface="Geneva"/>
                <a:cs typeface="Geneva"/>
              </a:rPr>
              <a:t>– </a:t>
            </a:r>
            <a:r>
              <a:rPr sz="2800" spc="-75" dirty="0">
                <a:solidFill>
                  <a:srgbClr val="001F5F"/>
                </a:solidFill>
                <a:latin typeface="Geneva"/>
                <a:cs typeface="Geneva"/>
              </a:rPr>
              <a:t>kiosks </a:t>
            </a:r>
            <a:r>
              <a:rPr sz="2800" spc="-229" dirty="0">
                <a:solidFill>
                  <a:srgbClr val="001F5F"/>
                </a:solidFill>
                <a:latin typeface="Geneva"/>
                <a:cs typeface="Geneva"/>
              </a:rPr>
              <a:t>at </a:t>
            </a:r>
            <a:r>
              <a:rPr sz="2800" spc="-120" dirty="0">
                <a:solidFill>
                  <a:srgbClr val="001F5F"/>
                </a:solidFill>
                <a:latin typeface="Geneva"/>
                <a:cs typeface="Geneva"/>
              </a:rPr>
              <a:t>festivals, </a:t>
            </a:r>
            <a:r>
              <a:rPr sz="2800" spc="-110" dirty="0">
                <a:solidFill>
                  <a:srgbClr val="001F5F"/>
                </a:solidFill>
                <a:latin typeface="Geneva"/>
                <a:cs typeface="Geneva"/>
              </a:rPr>
              <a:t>conferences,</a:t>
            </a:r>
            <a:r>
              <a:rPr sz="2800" spc="-50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10" dirty="0">
                <a:solidFill>
                  <a:srgbClr val="001F5F"/>
                </a:solidFill>
                <a:latin typeface="Geneva"/>
                <a:cs typeface="Geneva"/>
              </a:rPr>
              <a:t>full-  </a:t>
            </a:r>
            <a:r>
              <a:rPr sz="2800" spc="-185" dirty="0">
                <a:solidFill>
                  <a:srgbClr val="001F5F"/>
                </a:solidFill>
                <a:latin typeface="Geneva"/>
                <a:cs typeface="Geneva"/>
              </a:rPr>
              <a:t>time </a:t>
            </a:r>
            <a:r>
              <a:rPr sz="2800" spc="-150" dirty="0">
                <a:solidFill>
                  <a:srgbClr val="001F5F"/>
                </a:solidFill>
                <a:latin typeface="Geneva"/>
                <a:cs typeface="Geneva"/>
              </a:rPr>
              <a:t>or </a:t>
            </a:r>
            <a:r>
              <a:rPr sz="2800" spc="-155" dirty="0">
                <a:solidFill>
                  <a:srgbClr val="001F5F"/>
                </a:solidFill>
                <a:latin typeface="Geneva"/>
                <a:cs typeface="Geneva"/>
              </a:rPr>
              <a:t>shorter</a:t>
            </a:r>
            <a:r>
              <a:rPr sz="2800" spc="-13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95" dirty="0">
                <a:solidFill>
                  <a:srgbClr val="001F5F"/>
                </a:solidFill>
                <a:latin typeface="Geneva"/>
                <a:cs typeface="Geneva"/>
              </a:rPr>
              <a:t>periods</a:t>
            </a:r>
            <a:endParaRPr sz="2800">
              <a:latin typeface="Geneva"/>
              <a:cs typeface="Gene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71259" y="4270260"/>
            <a:ext cx="2846832" cy="1930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6311" y="4305300"/>
            <a:ext cx="2726436" cy="1810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1740" y="4300728"/>
            <a:ext cx="2735580" cy="1819910"/>
          </a:xfrm>
          <a:custGeom>
            <a:avLst/>
            <a:gdLst/>
            <a:ahLst/>
            <a:cxnLst/>
            <a:rect l="l" t="t" r="r" b="b"/>
            <a:pathLst>
              <a:path w="2735579" h="1819910">
                <a:moveTo>
                  <a:pt x="0" y="1819656"/>
                </a:moveTo>
                <a:lnTo>
                  <a:pt x="2735580" y="1819656"/>
                </a:lnTo>
                <a:lnTo>
                  <a:pt x="2735580" y="0"/>
                </a:lnTo>
                <a:lnTo>
                  <a:pt x="0" y="0"/>
                </a:lnTo>
                <a:lnTo>
                  <a:pt x="0" y="181965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2035" y="3361944"/>
            <a:ext cx="3521964" cy="2886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3632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Selecting </a:t>
            </a:r>
            <a:r>
              <a:rPr spc="10" dirty="0"/>
              <a:t>a</a:t>
            </a:r>
            <a:r>
              <a:rPr spc="-350" dirty="0"/>
              <a:t> </a:t>
            </a:r>
            <a:r>
              <a:rPr spc="-70" dirty="0"/>
              <a:t>Policy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884090"/>
            <a:ext cx="7454900" cy="478980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000" spc="-70" dirty="0">
                <a:solidFill>
                  <a:srgbClr val="122E5A"/>
                </a:solidFill>
                <a:latin typeface="Geneva"/>
                <a:cs typeface="Geneva"/>
              </a:rPr>
              <a:t>Weigh </a:t>
            </a:r>
            <a:r>
              <a:rPr sz="3000" spc="-215" dirty="0">
                <a:solidFill>
                  <a:srgbClr val="122E5A"/>
                </a:solidFill>
                <a:latin typeface="Geneva"/>
                <a:cs typeface="Geneva"/>
              </a:rPr>
              <a:t>the </a:t>
            </a:r>
            <a:r>
              <a:rPr sz="3000" spc="-170" dirty="0">
                <a:solidFill>
                  <a:srgbClr val="122E5A"/>
                </a:solidFill>
                <a:latin typeface="Geneva"/>
                <a:cs typeface="Geneva"/>
              </a:rPr>
              <a:t>costs </a:t>
            </a:r>
            <a:r>
              <a:rPr sz="3000" spc="-325" dirty="0">
                <a:solidFill>
                  <a:srgbClr val="122E5A"/>
                </a:solidFill>
                <a:latin typeface="Geneva"/>
                <a:cs typeface="Geneva"/>
              </a:rPr>
              <a:t>to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insure </a:t>
            </a:r>
            <a:r>
              <a:rPr sz="3000" spc="-215" dirty="0">
                <a:solidFill>
                  <a:srgbClr val="122E5A"/>
                </a:solidFill>
                <a:latin typeface="Geneva"/>
                <a:cs typeface="Geneva"/>
              </a:rPr>
              <a:t>the</a:t>
            </a:r>
            <a:r>
              <a:rPr sz="3000" spc="-204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90" dirty="0">
                <a:solidFill>
                  <a:srgbClr val="122E5A"/>
                </a:solidFill>
                <a:latin typeface="Geneva"/>
                <a:cs typeface="Geneva"/>
              </a:rPr>
              <a:t>risk</a:t>
            </a:r>
            <a:endParaRPr sz="3000">
              <a:latin typeface="Geneva"/>
              <a:cs typeface="Geneva"/>
            </a:endParaRPr>
          </a:p>
          <a:p>
            <a:pPr marL="756285" marR="320040" indent="-286385">
              <a:lnSpc>
                <a:spcPct val="100000"/>
              </a:lnSpc>
              <a:spcBef>
                <a:spcPts val="610"/>
              </a:spcBef>
              <a:buChar char="•"/>
              <a:tabLst>
                <a:tab pos="756920" algn="l"/>
                <a:tab pos="4276090" algn="l"/>
              </a:tabLst>
            </a:pPr>
            <a:r>
              <a:rPr sz="2800" spc="-45" dirty="0">
                <a:solidFill>
                  <a:srgbClr val="001F5F"/>
                </a:solidFill>
                <a:latin typeface="Geneva"/>
                <a:cs typeface="Geneva"/>
              </a:rPr>
              <a:t>Does </a:t>
            </a:r>
            <a:r>
              <a:rPr sz="2800" spc="-254" dirty="0">
                <a:solidFill>
                  <a:srgbClr val="001F5F"/>
                </a:solidFill>
                <a:latin typeface="Geneva"/>
                <a:cs typeface="Geneva"/>
              </a:rPr>
              <a:t>it</a:t>
            </a:r>
            <a:r>
              <a:rPr sz="2800" spc="-24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85" dirty="0">
                <a:solidFill>
                  <a:srgbClr val="001F5F"/>
                </a:solidFill>
                <a:latin typeface="Geneva"/>
                <a:cs typeface="Geneva"/>
              </a:rPr>
              <a:t>make</a:t>
            </a:r>
            <a:r>
              <a:rPr sz="2800" spc="-15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45" dirty="0">
                <a:solidFill>
                  <a:srgbClr val="001F5F"/>
                </a:solidFill>
                <a:latin typeface="Geneva"/>
                <a:cs typeface="Geneva"/>
              </a:rPr>
              <a:t>sense?	</a:t>
            </a:r>
            <a:r>
              <a:rPr sz="2800" spc="-40" dirty="0">
                <a:solidFill>
                  <a:srgbClr val="001F5F"/>
                </a:solidFill>
                <a:latin typeface="Geneva"/>
                <a:cs typeface="Geneva"/>
              </a:rPr>
              <a:t>Could </a:t>
            </a:r>
            <a:r>
              <a:rPr sz="2800" spc="-140" dirty="0">
                <a:solidFill>
                  <a:srgbClr val="001F5F"/>
                </a:solidFill>
                <a:latin typeface="Geneva"/>
                <a:cs typeface="Geneva"/>
              </a:rPr>
              <a:t>you </a:t>
            </a:r>
            <a:r>
              <a:rPr sz="2800" spc="-135" dirty="0">
                <a:solidFill>
                  <a:srgbClr val="001F5F"/>
                </a:solidFill>
                <a:latin typeface="Geneva"/>
                <a:cs typeface="Geneva"/>
              </a:rPr>
              <a:t>cover</a:t>
            </a:r>
            <a:r>
              <a:rPr sz="2800" spc="-31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254" dirty="0">
                <a:solidFill>
                  <a:srgbClr val="001F5F"/>
                </a:solidFill>
                <a:latin typeface="Geneva"/>
                <a:cs typeface="Geneva"/>
              </a:rPr>
              <a:t>it 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without</a:t>
            </a:r>
            <a:r>
              <a:rPr sz="2800" spc="-16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65" dirty="0">
                <a:solidFill>
                  <a:srgbClr val="001F5F"/>
                </a:solidFill>
                <a:latin typeface="Geneva"/>
                <a:cs typeface="Geneva"/>
              </a:rPr>
              <a:t>insurance?</a:t>
            </a:r>
            <a:endParaRPr sz="2800">
              <a:latin typeface="Geneva"/>
              <a:cs typeface="Geneva"/>
            </a:endParaRPr>
          </a:p>
          <a:p>
            <a:pPr marL="756285" marR="5080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55" dirty="0">
                <a:solidFill>
                  <a:srgbClr val="001F5F"/>
                </a:solidFill>
                <a:latin typeface="Geneva"/>
                <a:cs typeface="Geneva"/>
              </a:rPr>
              <a:t>Consider </a:t>
            </a:r>
            <a:r>
              <a:rPr sz="2800" spc="-114" dirty="0">
                <a:solidFill>
                  <a:srgbClr val="001F5F"/>
                </a:solidFill>
                <a:latin typeface="Geneva"/>
                <a:cs typeface="Geneva"/>
              </a:rPr>
              <a:t>policy </a:t>
            </a:r>
            <a:r>
              <a:rPr sz="2800" spc="-160" dirty="0">
                <a:solidFill>
                  <a:srgbClr val="001F5F"/>
                </a:solidFill>
                <a:latin typeface="Geneva"/>
                <a:cs typeface="Geneva"/>
              </a:rPr>
              <a:t>costs </a:t>
            </a:r>
            <a:r>
              <a:rPr sz="2800" spc="-190" dirty="0">
                <a:solidFill>
                  <a:srgbClr val="001F5F"/>
                </a:solidFill>
                <a:latin typeface="Geneva"/>
                <a:cs typeface="Geneva"/>
              </a:rPr>
              <a:t>with </a:t>
            </a:r>
            <a:r>
              <a:rPr sz="2800" spc="-120" dirty="0">
                <a:solidFill>
                  <a:srgbClr val="001F5F"/>
                </a:solidFill>
                <a:latin typeface="Geneva"/>
                <a:cs typeface="Geneva"/>
              </a:rPr>
              <a:t>deductibles</a:t>
            </a:r>
            <a:r>
              <a:rPr sz="2800" spc="-229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  </a:t>
            </a:r>
            <a:r>
              <a:rPr sz="2800" spc="-110" dirty="0">
                <a:solidFill>
                  <a:srgbClr val="001F5F"/>
                </a:solidFill>
                <a:latin typeface="Geneva"/>
                <a:cs typeface="Geneva"/>
              </a:rPr>
              <a:t>coverage</a:t>
            </a:r>
            <a:r>
              <a:rPr sz="2800" spc="-15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30" dirty="0">
                <a:solidFill>
                  <a:srgbClr val="001F5F"/>
                </a:solidFill>
                <a:latin typeface="Geneva"/>
                <a:cs typeface="Geneva"/>
              </a:rPr>
              <a:t>limits</a:t>
            </a:r>
            <a:endParaRPr sz="28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35" dirty="0">
                <a:solidFill>
                  <a:srgbClr val="001F5F"/>
                </a:solidFill>
                <a:latin typeface="Geneva"/>
                <a:cs typeface="Geneva"/>
              </a:rPr>
              <a:t>Is </a:t>
            </a:r>
            <a:r>
              <a:rPr sz="2800" spc="-200" dirty="0">
                <a:solidFill>
                  <a:srgbClr val="001F5F"/>
                </a:solidFill>
                <a:latin typeface="Geneva"/>
                <a:cs typeface="Geneva"/>
              </a:rPr>
              <a:t>the </a:t>
            </a:r>
            <a:r>
              <a:rPr sz="2800" spc="-110" dirty="0">
                <a:solidFill>
                  <a:srgbClr val="001F5F"/>
                </a:solidFill>
                <a:latin typeface="Geneva"/>
                <a:cs typeface="Geneva"/>
              </a:rPr>
              <a:t>coverage</a:t>
            </a:r>
            <a:r>
              <a:rPr sz="2800" spc="-30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45" dirty="0">
                <a:solidFill>
                  <a:srgbClr val="001F5F"/>
                </a:solidFill>
                <a:latin typeface="Geneva"/>
                <a:cs typeface="Geneva"/>
              </a:rPr>
              <a:t>sufficient?</a:t>
            </a:r>
            <a:endParaRPr sz="2800">
              <a:latin typeface="Geneva"/>
              <a:cs typeface="Geneva"/>
            </a:endParaRPr>
          </a:p>
          <a:p>
            <a:pPr marL="756285" marR="2476500" indent="-286385">
              <a:lnSpc>
                <a:spcPct val="100000"/>
              </a:lnSpc>
              <a:spcBef>
                <a:spcPts val="605"/>
              </a:spcBef>
              <a:buChar char="•"/>
              <a:tabLst>
                <a:tab pos="756920" algn="l"/>
              </a:tabLst>
            </a:pPr>
            <a:r>
              <a:rPr sz="2800" spc="-45" dirty="0">
                <a:solidFill>
                  <a:srgbClr val="001F5F"/>
                </a:solidFill>
                <a:latin typeface="Geneva"/>
                <a:cs typeface="Geneva"/>
              </a:rPr>
              <a:t>Does </a:t>
            </a:r>
            <a:r>
              <a:rPr sz="2800" spc="-200" dirty="0">
                <a:solidFill>
                  <a:srgbClr val="001F5F"/>
                </a:solidFill>
                <a:latin typeface="Geneva"/>
                <a:cs typeface="Geneva"/>
              </a:rPr>
              <a:t>the </a:t>
            </a:r>
            <a:r>
              <a:rPr sz="2800" spc="-110" dirty="0">
                <a:solidFill>
                  <a:srgbClr val="001F5F"/>
                </a:solidFill>
                <a:latin typeface="Geneva"/>
                <a:cs typeface="Geneva"/>
              </a:rPr>
              <a:t>policy </a:t>
            </a:r>
            <a:r>
              <a:rPr sz="2800" spc="-120" dirty="0">
                <a:solidFill>
                  <a:srgbClr val="001F5F"/>
                </a:solidFill>
                <a:latin typeface="Geneva"/>
                <a:cs typeface="Geneva"/>
              </a:rPr>
              <a:t>provide</a:t>
            </a:r>
            <a:r>
              <a:rPr sz="2800" spc="-32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for  </a:t>
            </a:r>
            <a:r>
              <a:rPr sz="2800" spc="-170" dirty="0">
                <a:solidFill>
                  <a:srgbClr val="001F5F"/>
                </a:solidFill>
                <a:latin typeface="Geneva"/>
                <a:cs typeface="Geneva"/>
              </a:rPr>
              <a:t>growth?</a:t>
            </a:r>
            <a:endParaRPr sz="2800">
              <a:latin typeface="Geneva"/>
              <a:cs typeface="Geneva"/>
            </a:endParaRPr>
          </a:p>
          <a:p>
            <a:pPr marL="756285" marR="2635250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125" dirty="0">
                <a:solidFill>
                  <a:srgbClr val="001F5F"/>
                </a:solidFill>
                <a:latin typeface="Geneva"/>
                <a:cs typeface="Geneva"/>
              </a:rPr>
              <a:t>Are </a:t>
            </a:r>
            <a:r>
              <a:rPr sz="2800" spc="-160" dirty="0">
                <a:solidFill>
                  <a:srgbClr val="001F5F"/>
                </a:solidFill>
                <a:latin typeface="Geneva"/>
                <a:cs typeface="Geneva"/>
              </a:rPr>
              <a:t>there </a:t>
            </a:r>
            <a:r>
              <a:rPr sz="2800" spc="-185" dirty="0">
                <a:solidFill>
                  <a:srgbClr val="001F5F"/>
                </a:solidFill>
                <a:latin typeface="Geneva"/>
                <a:cs typeface="Geneva"/>
              </a:rPr>
              <a:t>time</a:t>
            </a:r>
            <a:r>
              <a:rPr sz="2800" spc="-229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45" dirty="0">
                <a:solidFill>
                  <a:srgbClr val="001F5F"/>
                </a:solidFill>
                <a:latin typeface="Geneva"/>
                <a:cs typeface="Geneva"/>
              </a:rPr>
              <a:t>constraints  </a:t>
            </a:r>
            <a:r>
              <a:rPr sz="2800" spc="-114" dirty="0">
                <a:solidFill>
                  <a:srgbClr val="001F5F"/>
                </a:solidFill>
                <a:latin typeface="Geneva"/>
                <a:cs typeface="Geneva"/>
              </a:rPr>
              <a:t>on </a:t>
            </a:r>
            <a:r>
              <a:rPr sz="2800" spc="-140" dirty="0">
                <a:solidFill>
                  <a:srgbClr val="001F5F"/>
                </a:solidFill>
                <a:latin typeface="Geneva"/>
                <a:cs typeface="Geneva"/>
              </a:rPr>
              <a:t>modifying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coverage?</a:t>
            </a:r>
            <a:endParaRPr sz="28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81381"/>
            <a:ext cx="7489825" cy="162623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445"/>
              </a:spcBef>
            </a:pPr>
            <a:r>
              <a:rPr spc="-120" dirty="0"/>
              <a:t>Selecting </a:t>
            </a:r>
            <a:r>
              <a:rPr spc="10" dirty="0"/>
              <a:t>a </a:t>
            </a:r>
            <a:r>
              <a:rPr spc="-95" dirty="0"/>
              <a:t>Company </a:t>
            </a:r>
            <a:r>
              <a:rPr spc="-85" dirty="0"/>
              <a:t>and </a:t>
            </a:r>
            <a:r>
              <a:rPr spc="-45" dirty="0"/>
              <a:t>an </a:t>
            </a:r>
            <a:r>
              <a:rPr spc="-235" dirty="0"/>
              <a:t>Agent  </a:t>
            </a:r>
            <a:r>
              <a:rPr sz="3000" spc="-70" dirty="0">
                <a:solidFill>
                  <a:srgbClr val="122E5A"/>
                </a:solidFill>
              </a:rPr>
              <a:t>Compare </a:t>
            </a:r>
            <a:r>
              <a:rPr sz="3000" spc="-150" dirty="0">
                <a:solidFill>
                  <a:srgbClr val="122E5A"/>
                </a:solidFill>
              </a:rPr>
              <a:t>quotes, </a:t>
            </a:r>
            <a:r>
              <a:rPr sz="3000" spc="-110" dirty="0">
                <a:solidFill>
                  <a:srgbClr val="122E5A"/>
                </a:solidFill>
              </a:rPr>
              <a:t>coverage, </a:t>
            </a:r>
            <a:r>
              <a:rPr sz="3000" spc="-130" dirty="0">
                <a:solidFill>
                  <a:srgbClr val="122E5A"/>
                </a:solidFill>
              </a:rPr>
              <a:t>deductibles</a:t>
            </a:r>
            <a:r>
              <a:rPr sz="3000" spc="-434" dirty="0">
                <a:solidFill>
                  <a:srgbClr val="122E5A"/>
                </a:solidFill>
              </a:rPr>
              <a:t> </a:t>
            </a:r>
            <a:r>
              <a:rPr sz="3000" spc="-75" dirty="0">
                <a:solidFill>
                  <a:srgbClr val="122E5A"/>
                </a:solidFill>
              </a:rPr>
              <a:t>and  </a:t>
            </a:r>
            <a:r>
              <a:rPr sz="3000" spc="-190" dirty="0">
                <a:solidFill>
                  <a:srgbClr val="122E5A"/>
                </a:solidFill>
              </a:rPr>
              <a:t>other</a:t>
            </a:r>
            <a:r>
              <a:rPr sz="3000" spc="-185" dirty="0">
                <a:solidFill>
                  <a:srgbClr val="122E5A"/>
                </a:solidFill>
              </a:rPr>
              <a:t> </a:t>
            </a:r>
            <a:r>
              <a:rPr sz="3000" spc="-114" dirty="0">
                <a:solidFill>
                  <a:srgbClr val="122E5A"/>
                </a:solidFill>
              </a:rPr>
              <a:t>details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901700" y="1959991"/>
            <a:ext cx="3971925" cy="1369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2800" spc="-90" dirty="0">
                <a:solidFill>
                  <a:srgbClr val="001F5F"/>
                </a:solidFill>
                <a:latin typeface="Geneva"/>
                <a:cs typeface="Geneva"/>
              </a:rPr>
              <a:t>Stable </a:t>
            </a:r>
            <a:r>
              <a:rPr sz="2800" spc="-65" dirty="0">
                <a:solidFill>
                  <a:srgbClr val="001F5F"/>
                </a:solidFill>
                <a:latin typeface="Geneva"/>
                <a:cs typeface="Geneva"/>
              </a:rPr>
              <a:t>and</a:t>
            </a:r>
            <a:r>
              <a:rPr sz="2800" spc="-31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accessible?</a:t>
            </a:r>
            <a:endParaRPr sz="2800">
              <a:latin typeface="Geneva"/>
              <a:cs typeface="Geneva"/>
            </a:endParaRPr>
          </a:p>
          <a:p>
            <a:pPr marL="299085" marR="1265555">
              <a:lnSpc>
                <a:spcPct val="100000"/>
              </a:lnSpc>
              <a:spcBef>
                <a:spcPts val="20"/>
              </a:spcBef>
            </a:pPr>
            <a:r>
              <a:rPr sz="2000" spc="-25" dirty="0">
                <a:solidFill>
                  <a:srgbClr val="001F5F"/>
                </a:solidFill>
                <a:latin typeface="Geneva"/>
                <a:cs typeface="Geneva"/>
              </a:rPr>
              <a:t>Check </a:t>
            </a:r>
            <a:r>
              <a:rPr sz="2000" spc="-70" dirty="0">
                <a:solidFill>
                  <a:srgbClr val="001F5F"/>
                </a:solidFill>
                <a:latin typeface="Geneva"/>
                <a:cs typeface="Geneva"/>
              </a:rPr>
              <a:t>consumer</a:t>
            </a:r>
            <a:r>
              <a:rPr sz="2000" spc="-35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000" spc="-45" dirty="0">
                <a:solidFill>
                  <a:srgbClr val="001F5F"/>
                </a:solidFill>
                <a:latin typeface="Geneva"/>
                <a:cs typeface="Geneva"/>
              </a:rPr>
              <a:t>and  </a:t>
            </a:r>
            <a:r>
              <a:rPr sz="2000" spc="-40" dirty="0">
                <a:solidFill>
                  <a:srgbClr val="001F5F"/>
                </a:solidFill>
                <a:latin typeface="Geneva"/>
                <a:cs typeface="Geneva"/>
              </a:rPr>
              <a:t>business </a:t>
            </a:r>
            <a:r>
              <a:rPr sz="2000" spc="-70" dirty="0">
                <a:solidFill>
                  <a:srgbClr val="001F5F"/>
                </a:solidFill>
                <a:latin typeface="Geneva"/>
                <a:cs typeface="Geneva"/>
              </a:rPr>
              <a:t>reviews,  </a:t>
            </a:r>
            <a:r>
              <a:rPr sz="2000" spc="-114" dirty="0">
                <a:solidFill>
                  <a:srgbClr val="001F5F"/>
                </a:solidFill>
                <a:latin typeface="Geneva"/>
                <a:cs typeface="Geneva"/>
              </a:rPr>
              <a:t>network </a:t>
            </a:r>
            <a:r>
              <a:rPr sz="2000" spc="-135" dirty="0">
                <a:solidFill>
                  <a:srgbClr val="001F5F"/>
                </a:solidFill>
                <a:latin typeface="Geneva"/>
                <a:cs typeface="Geneva"/>
              </a:rPr>
              <a:t>with</a:t>
            </a:r>
            <a:r>
              <a:rPr sz="2000" spc="-17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000" spc="-110" dirty="0">
                <a:solidFill>
                  <a:srgbClr val="001F5F"/>
                </a:solidFill>
                <a:latin typeface="Geneva"/>
                <a:cs typeface="Geneva"/>
              </a:rPr>
              <a:t>others</a:t>
            </a:r>
            <a:endParaRPr sz="2000">
              <a:latin typeface="Geneva"/>
              <a:cs typeface="Gene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0945" y="5140325"/>
            <a:ext cx="5182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20" dirty="0">
                <a:latin typeface="Geneva"/>
                <a:cs typeface="Geneva"/>
              </a:rPr>
              <a:t>Know </a:t>
            </a:r>
            <a:r>
              <a:rPr sz="3600" spc="-210" dirty="0">
                <a:latin typeface="Geneva"/>
                <a:cs typeface="Geneva"/>
              </a:rPr>
              <a:t>what’s </a:t>
            </a:r>
            <a:r>
              <a:rPr sz="3600" b="1" spc="-5" dirty="0">
                <a:latin typeface="Helvetica Neue Condensed"/>
                <a:cs typeface="Helvetica Neue Condensed"/>
              </a:rPr>
              <a:t>not</a:t>
            </a:r>
            <a:r>
              <a:rPr sz="3600" b="1" spc="-15" dirty="0">
                <a:latin typeface="Helvetica Neue Condensed"/>
                <a:cs typeface="Helvetica Neue Condensed"/>
              </a:rPr>
              <a:t> </a:t>
            </a:r>
            <a:r>
              <a:rPr sz="3600" spc="-145" dirty="0">
                <a:latin typeface="Geneva"/>
                <a:cs typeface="Geneva"/>
              </a:rPr>
              <a:t>covered!</a:t>
            </a:r>
            <a:endParaRPr sz="3600" dirty="0">
              <a:latin typeface="Geneva"/>
              <a:cs typeface="Genev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00" y="1842516"/>
            <a:ext cx="3220211" cy="3133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0052" y="1877567"/>
            <a:ext cx="3099816" cy="3012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45479" y="1872995"/>
            <a:ext cx="3108960" cy="3022600"/>
          </a:xfrm>
          <a:custGeom>
            <a:avLst/>
            <a:gdLst/>
            <a:ahLst/>
            <a:cxnLst/>
            <a:rect l="l" t="t" r="r" b="b"/>
            <a:pathLst>
              <a:path w="3108959" h="3022600">
                <a:moveTo>
                  <a:pt x="0" y="3022091"/>
                </a:moveTo>
                <a:lnTo>
                  <a:pt x="3108960" y="3022091"/>
                </a:lnTo>
                <a:lnTo>
                  <a:pt x="3108960" y="0"/>
                </a:lnTo>
                <a:lnTo>
                  <a:pt x="0" y="0"/>
                </a:lnTo>
                <a:lnTo>
                  <a:pt x="0" y="3022091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6224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What </a:t>
            </a:r>
            <a:r>
              <a:rPr spc="-400" dirty="0"/>
              <a:t>to </a:t>
            </a:r>
            <a:r>
              <a:rPr spc="-50" dirty="0"/>
              <a:t>Do </a:t>
            </a:r>
            <a:r>
              <a:rPr spc="-300" dirty="0"/>
              <a:t>After </a:t>
            </a:r>
            <a:r>
              <a:rPr spc="-260" dirty="0"/>
              <a:t>the</a:t>
            </a:r>
            <a:r>
              <a:rPr spc="-130" dirty="0"/>
              <a:t> </a:t>
            </a:r>
            <a:r>
              <a:rPr spc="-45" dirty="0"/>
              <a:t>Purchase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79093"/>
            <a:ext cx="7259955" cy="412750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Keep </a:t>
            </a:r>
            <a:r>
              <a:rPr sz="3000" spc="-80" dirty="0">
                <a:solidFill>
                  <a:srgbClr val="122E5A"/>
                </a:solidFill>
                <a:latin typeface="Geneva"/>
                <a:cs typeface="Geneva"/>
              </a:rPr>
              <a:t>policies </a:t>
            </a: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easily</a:t>
            </a:r>
            <a:r>
              <a:rPr sz="3000" spc="-45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70" dirty="0">
                <a:solidFill>
                  <a:srgbClr val="122E5A"/>
                </a:solidFill>
                <a:latin typeface="Geneva"/>
                <a:cs typeface="Geneva"/>
              </a:rPr>
              <a:t>accessible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Keep </a:t>
            </a:r>
            <a:r>
              <a:rPr sz="3000" spc="-105" dirty="0">
                <a:solidFill>
                  <a:srgbClr val="122E5A"/>
                </a:solidFill>
                <a:latin typeface="Geneva"/>
                <a:cs typeface="Geneva"/>
              </a:rPr>
              <a:t>phone </a:t>
            </a:r>
            <a:r>
              <a:rPr sz="3000" spc="-110" dirty="0">
                <a:solidFill>
                  <a:srgbClr val="122E5A"/>
                </a:solidFill>
                <a:latin typeface="Geneva"/>
                <a:cs typeface="Geneva"/>
              </a:rPr>
              <a:t>numbers </a:t>
            </a:r>
            <a:r>
              <a:rPr sz="3000" spc="-95" dirty="0">
                <a:solidFill>
                  <a:srgbClr val="122E5A"/>
                </a:solidFill>
                <a:latin typeface="Geneva"/>
                <a:cs typeface="Geneva"/>
              </a:rPr>
              <a:t>readily</a:t>
            </a:r>
            <a:r>
              <a:rPr sz="3000" spc="-47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60" dirty="0">
                <a:solidFill>
                  <a:srgbClr val="122E5A"/>
                </a:solidFill>
                <a:latin typeface="Geneva"/>
                <a:cs typeface="Geneva"/>
              </a:rPr>
              <a:t>available</a:t>
            </a:r>
            <a:endParaRPr sz="3000">
              <a:latin typeface="Geneva"/>
              <a:cs typeface="Geneva"/>
            </a:endParaRPr>
          </a:p>
          <a:p>
            <a:pPr marL="355600" marR="5080" indent="-342900">
              <a:lnSpc>
                <a:spcPct val="10000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Maintain </a:t>
            </a:r>
            <a:r>
              <a:rPr sz="3000" spc="-105" dirty="0">
                <a:solidFill>
                  <a:srgbClr val="122E5A"/>
                </a:solidFill>
                <a:latin typeface="Geneva"/>
                <a:cs typeface="Geneva"/>
              </a:rPr>
              <a:t>insurance-related </a:t>
            </a:r>
            <a:r>
              <a:rPr sz="3000" spc="-114" dirty="0">
                <a:solidFill>
                  <a:srgbClr val="122E5A"/>
                </a:solidFill>
                <a:latin typeface="Geneva"/>
                <a:cs typeface="Geneva"/>
              </a:rPr>
              <a:t>procedures</a:t>
            </a:r>
            <a:r>
              <a:rPr sz="3000" spc="-42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in  business </a:t>
            </a:r>
            <a:r>
              <a:rPr sz="3000" spc="-185" dirty="0">
                <a:solidFill>
                  <a:srgbClr val="122E5A"/>
                </a:solidFill>
                <a:latin typeface="Geneva"/>
                <a:cs typeface="Geneva"/>
              </a:rPr>
              <a:t>continuity</a:t>
            </a:r>
            <a:r>
              <a:rPr sz="3000" spc="-32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plan</a:t>
            </a:r>
            <a:endParaRPr sz="3000">
              <a:latin typeface="Geneva"/>
              <a:cs typeface="Geneva"/>
            </a:endParaRPr>
          </a:p>
          <a:p>
            <a:pPr marL="355600" marR="4272915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30" dirty="0">
                <a:solidFill>
                  <a:srgbClr val="122E5A"/>
                </a:solidFill>
                <a:latin typeface="Geneva"/>
                <a:cs typeface="Geneva"/>
              </a:rPr>
              <a:t>Review</a:t>
            </a:r>
            <a:r>
              <a:rPr sz="3000" spc="-27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80" dirty="0">
                <a:solidFill>
                  <a:srgbClr val="122E5A"/>
                </a:solidFill>
                <a:latin typeface="Geneva"/>
                <a:cs typeface="Geneva"/>
              </a:rPr>
              <a:t>policies  </a:t>
            </a:r>
            <a:r>
              <a:rPr sz="3000" spc="-100" dirty="0">
                <a:solidFill>
                  <a:srgbClr val="122E5A"/>
                </a:solidFill>
                <a:latin typeface="Geneva"/>
                <a:cs typeface="Geneva"/>
              </a:rPr>
              <a:t>periodically</a:t>
            </a:r>
            <a:endParaRPr sz="3000">
              <a:latin typeface="Geneva"/>
              <a:cs typeface="Geneva"/>
            </a:endParaRPr>
          </a:p>
          <a:p>
            <a:pPr marL="355600" marR="3343275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Meet </a:t>
            </a:r>
            <a:r>
              <a:rPr sz="3000" spc="-200" dirty="0">
                <a:solidFill>
                  <a:srgbClr val="122E5A"/>
                </a:solidFill>
                <a:latin typeface="Geneva"/>
                <a:cs typeface="Geneva"/>
              </a:rPr>
              <a:t>with </a:t>
            </a:r>
            <a:r>
              <a:rPr sz="3000" spc="-160" dirty="0">
                <a:solidFill>
                  <a:srgbClr val="122E5A"/>
                </a:solidFill>
                <a:latin typeface="Geneva"/>
                <a:cs typeface="Geneva"/>
              </a:rPr>
              <a:t>agent</a:t>
            </a:r>
            <a:r>
              <a:rPr sz="3000" spc="-30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210" dirty="0">
                <a:solidFill>
                  <a:srgbClr val="122E5A"/>
                </a:solidFill>
                <a:latin typeface="Geneva"/>
                <a:cs typeface="Geneva"/>
              </a:rPr>
              <a:t>from  time-to-time</a:t>
            </a:r>
            <a:endParaRPr sz="3000">
              <a:latin typeface="Geneva"/>
              <a:cs typeface="Gene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5690" y="5743143"/>
            <a:ext cx="1358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rgbClr val="001F5F"/>
                </a:solidFill>
                <a:latin typeface="Geneva"/>
                <a:cs typeface="Geneva"/>
              </a:rPr>
              <a:t>Continued</a:t>
            </a:r>
            <a:r>
              <a:rPr sz="1800" spc="-14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1800" spc="-55" dirty="0">
                <a:solidFill>
                  <a:srgbClr val="001F5F"/>
                </a:solidFill>
                <a:latin typeface="Geneva"/>
                <a:cs typeface="Geneva"/>
              </a:rPr>
              <a:t>…</a:t>
            </a:r>
            <a:endParaRPr sz="1800">
              <a:latin typeface="Geneva"/>
              <a:cs typeface="Genev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3123" y="3313176"/>
            <a:ext cx="3852672" cy="2371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8176" y="3348228"/>
            <a:ext cx="3732276" cy="2250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13603" y="3343655"/>
            <a:ext cx="3741420" cy="2260600"/>
          </a:xfrm>
          <a:custGeom>
            <a:avLst/>
            <a:gdLst/>
            <a:ahLst/>
            <a:cxnLst/>
            <a:rect l="l" t="t" r="r" b="b"/>
            <a:pathLst>
              <a:path w="3741420" h="2260600">
                <a:moveTo>
                  <a:pt x="0" y="2260092"/>
                </a:moveTo>
                <a:lnTo>
                  <a:pt x="3741420" y="2260092"/>
                </a:lnTo>
                <a:lnTo>
                  <a:pt x="3741420" y="0"/>
                </a:lnTo>
                <a:lnTo>
                  <a:pt x="0" y="0"/>
                </a:lnTo>
                <a:lnTo>
                  <a:pt x="0" y="226009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6224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What </a:t>
            </a:r>
            <a:r>
              <a:rPr spc="-400" dirty="0"/>
              <a:t>to </a:t>
            </a:r>
            <a:r>
              <a:rPr spc="-50" dirty="0"/>
              <a:t>Do </a:t>
            </a:r>
            <a:r>
              <a:rPr spc="-300" dirty="0"/>
              <a:t>After </a:t>
            </a:r>
            <a:r>
              <a:rPr spc="-260" dirty="0"/>
              <a:t>the</a:t>
            </a:r>
            <a:r>
              <a:rPr spc="-130" dirty="0"/>
              <a:t> </a:t>
            </a:r>
            <a:r>
              <a:rPr spc="-45" dirty="0"/>
              <a:t>Purchase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967485"/>
            <a:ext cx="7388859" cy="486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6489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0" dirty="0">
                <a:solidFill>
                  <a:srgbClr val="122E5A"/>
                </a:solidFill>
                <a:latin typeface="Geneva"/>
                <a:cs typeface="Geneva"/>
              </a:rPr>
              <a:t>Financing </a:t>
            </a: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no </a:t>
            </a:r>
            <a:r>
              <a:rPr sz="3000" spc="-110" dirty="0">
                <a:solidFill>
                  <a:srgbClr val="122E5A"/>
                </a:solidFill>
                <a:latin typeface="Geneva"/>
                <a:cs typeface="Geneva"/>
              </a:rPr>
              <a:t>longer </a:t>
            </a:r>
            <a:r>
              <a:rPr sz="3000" spc="-85" dirty="0">
                <a:solidFill>
                  <a:srgbClr val="122E5A"/>
                </a:solidFill>
                <a:latin typeface="Geneva"/>
                <a:cs typeface="Geneva"/>
              </a:rPr>
              <a:t>needed?</a:t>
            </a:r>
            <a:r>
              <a:rPr sz="3000" spc="-53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0" dirty="0">
                <a:solidFill>
                  <a:srgbClr val="122E5A"/>
                </a:solidFill>
                <a:latin typeface="Geneva"/>
                <a:cs typeface="Geneva"/>
              </a:rPr>
              <a:t>Make  </a:t>
            </a: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beneficiary</a:t>
            </a:r>
            <a:r>
              <a:rPr sz="3000" spc="-20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80" dirty="0">
                <a:solidFill>
                  <a:srgbClr val="122E5A"/>
                </a:solidFill>
                <a:latin typeface="Geneva"/>
                <a:cs typeface="Geneva"/>
              </a:rPr>
              <a:t>changes</a:t>
            </a:r>
            <a:endParaRPr sz="3000">
              <a:latin typeface="Geneva"/>
              <a:cs typeface="Geneva"/>
            </a:endParaRPr>
          </a:p>
          <a:p>
            <a:pPr marL="355600" marR="508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35" dirty="0">
                <a:solidFill>
                  <a:srgbClr val="122E5A"/>
                </a:solidFill>
                <a:latin typeface="Geneva"/>
                <a:cs typeface="Geneva"/>
              </a:rPr>
              <a:t>Handle </a:t>
            </a:r>
            <a:r>
              <a:rPr sz="3000" spc="-175" dirty="0">
                <a:solidFill>
                  <a:srgbClr val="122E5A"/>
                </a:solidFill>
                <a:latin typeface="Geneva"/>
                <a:cs typeface="Geneva"/>
              </a:rPr>
              <a:t>credit </a:t>
            </a:r>
            <a:r>
              <a:rPr sz="3000" spc="-100" dirty="0">
                <a:solidFill>
                  <a:srgbClr val="122E5A"/>
                </a:solidFill>
                <a:latin typeface="Geneva"/>
                <a:cs typeface="Geneva"/>
              </a:rPr>
              <a:t>responsibly </a:t>
            </a:r>
            <a:r>
              <a:rPr sz="3000" spc="120" dirty="0">
                <a:solidFill>
                  <a:srgbClr val="122E5A"/>
                </a:solidFill>
                <a:latin typeface="Geneva"/>
                <a:cs typeface="Geneva"/>
              </a:rPr>
              <a:t>–</a:t>
            </a:r>
            <a:r>
              <a:rPr sz="3000" spc="-54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10" dirty="0">
                <a:solidFill>
                  <a:srgbClr val="122E5A"/>
                </a:solidFill>
                <a:latin typeface="Geneva"/>
                <a:cs typeface="Geneva"/>
              </a:rPr>
              <a:t>premiums </a:t>
            </a:r>
            <a:r>
              <a:rPr sz="3000" spc="-80" dirty="0">
                <a:solidFill>
                  <a:srgbClr val="122E5A"/>
                </a:solidFill>
                <a:latin typeface="Geneva"/>
                <a:cs typeface="Geneva"/>
              </a:rPr>
              <a:t>are  </a:t>
            </a:r>
            <a:r>
              <a:rPr sz="3000" spc="-200" dirty="0">
                <a:solidFill>
                  <a:srgbClr val="122E5A"/>
                </a:solidFill>
                <a:latin typeface="Geneva"/>
                <a:cs typeface="Geneva"/>
              </a:rPr>
              <a:t>affected </a:t>
            </a:r>
            <a:r>
              <a:rPr sz="3000" spc="-190" dirty="0">
                <a:solidFill>
                  <a:srgbClr val="122E5A"/>
                </a:solidFill>
                <a:latin typeface="Geneva"/>
                <a:cs typeface="Geneva"/>
              </a:rPr>
              <a:t>by </a:t>
            </a:r>
            <a:r>
              <a:rPr sz="3000" spc="-175" dirty="0">
                <a:solidFill>
                  <a:srgbClr val="122E5A"/>
                </a:solidFill>
                <a:latin typeface="Geneva"/>
                <a:cs typeface="Geneva"/>
              </a:rPr>
              <a:t>credit</a:t>
            </a:r>
            <a:r>
              <a:rPr sz="3000" spc="-130" dirty="0">
                <a:solidFill>
                  <a:srgbClr val="122E5A"/>
                </a:solidFill>
                <a:latin typeface="Geneva"/>
                <a:cs typeface="Geneva"/>
              </a:rPr>
              <a:t> worthiness</a:t>
            </a:r>
            <a:endParaRPr sz="3000">
              <a:latin typeface="Geneva"/>
              <a:cs typeface="Geneva"/>
            </a:endParaRPr>
          </a:p>
          <a:p>
            <a:pPr marL="355600" marR="3744595" indent="-342900">
              <a:lnSpc>
                <a:spcPct val="100000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85" dirty="0">
                <a:solidFill>
                  <a:srgbClr val="122E5A"/>
                </a:solidFill>
                <a:latin typeface="Geneva"/>
                <a:cs typeface="Geneva"/>
              </a:rPr>
              <a:t>Get </a:t>
            </a:r>
            <a:r>
              <a:rPr sz="3000" spc="-175" dirty="0">
                <a:solidFill>
                  <a:srgbClr val="122E5A"/>
                </a:solidFill>
                <a:latin typeface="Geneva"/>
                <a:cs typeface="Geneva"/>
              </a:rPr>
              <a:t>credit </a:t>
            </a:r>
            <a:r>
              <a:rPr sz="3000" spc="-155" dirty="0">
                <a:solidFill>
                  <a:srgbClr val="122E5A"/>
                </a:solidFill>
                <a:latin typeface="Geneva"/>
                <a:cs typeface="Geneva"/>
              </a:rPr>
              <a:t>or</a:t>
            </a:r>
            <a:r>
              <a:rPr sz="3000" spc="-31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45" dirty="0">
                <a:solidFill>
                  <a:srgbClr val="122E5A"/>
                </a:solidFill>
                <a:latin typeface="Geneva"/>
                <a:cs typeface="Geneva"/>
              </a:rPr>
              <a:t>refund  </a:t>
            </a:r>
            <a:r>
              <a:rPr sz="3000" spc="-215" dirty="0">
                <a:solidFill>
                  <a:srgbClr val="122E5A"/>
                </a:solidFill>
                <a:latin typeface="Geneva"/>
                <a:cs typeface="Geneva"/>
              </a:rPr>
              <a:t>for</a:t>
            </a:r>
            <a:r>
              <a:rPr sz="3000" spc="-19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00" dirty="0">
                <a:solidFill>
                  <a:srgbClr val="122E5A"/>
                </a:solidFill>
                <a:latin typeface="Geneva"/>
                <a:cs typeface="Geneva"/>
              </a:rPr>
              <a:t>cancellations</a:t>
            </a:r>
            <a:endParaRPr sz="3000">
              <a:latin typeface="Geneva"/>
              <a:cs typeface="Geneva"/>
            </a:endParaRPr>
          </a:p>
          <a:p>
            <a:pPr marL="355600" marR="3005455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10" dirty="0">
                <a:solidFill>
                  <a:srgbClr val="122E5A"/>
                </a:solidFill>
                <a:latin typeface="Geneva"/>
                <a:cs typeface="Geneva"/>
              </a:rPr>
              <a:t>File </a:t>
            </a:r>
            <a:r>
              <a:rPr sz="3000" spc="-130" dirty="0">
                <a:solidFill>
                  <a:srgbClr val="122E5A"/>
                </a:solidFill>
                <a:latin typeface="Geneva"/>
                <a:cs typeface="Geneva"/>
              </a:rPr>
              <a:t>complaints </a:t>
            </a:r>
            <a:r>
              <a:rPr sz="3000" spc="-200" dirty="0">
                <a:solidFill>
                  <a:srgbClr val="122E5A"/>
                </a:solidFill>
                <a:latin typeface="Geneva"/>
                <a:cs typeface="Geneva"/>
              </a:rPr>
              <a:t>with  </a:t>
            </a:r>
            <a:r>
              <a:rPr sz="3000" spc="-220" dirty="0">
                <a:solidFill>
                  <a:srgbClr val="122E5A"/>
                </a:solidFill>
                <a:latin typeface="Geneva"/>
                <a:cs typeface="Geneva"/>
              </a:rPr>
              <a:t>state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insurance  </a:t>
            </a:r>
            <a:r>
              <a:rPr sz="3000" spc="-185" dirty="0">
                <a:solidFill>
                  <a:srgbClr val="122E5A"/>
                </a:solidFill>
                <a:latin typeface="Geneva"/>
                <a:cs typeface="Geneva"/>
              </a:rPr>
              <a:t>department </a:t>
            </a:r>
            <a:r>
              <a:rPr sz="3000" spc="-155" dirty="0">
                <a:solidFill>
                  <a:srgbClr val="122E5A"/>
                </a:solidFill>
                <a:latin typeface="Geneva"/>
                <a:cs typeface="Geneva"/>
              </a:rPr>
              <a:t>or  </a:t>
            </a:r>
            <a:r>
              <a:rPr sz="3000" spc="-105" dirty="0">
                <a:solidFill>
                  <a:srgbClr val="122E5A"/>
                </a:solidFill>
                <a:latin typeface="Geneva"/>
                <a:cs typeface="Geneva"/>
              </a:rPr>
              <a:t>commissioner </a:t>
            </a:r>
            <a:r>
              <a:rPr sz="3000" spc="-190" dirty="0">
                <a:solidFill>
                  <a:srgbClr val="122E5A"/>
                </a:solidFill>
                <a:latin typeface="Geneva"/>
                <a:cs typeface="Geneva"/>
              </a:rPr>
              <a:t>if</a:t>
            </a:r>
            <a:r>
              <a:rPr sz="3000" spc="-33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90" dirty="0">
                <a:solidFill>
                  <a:srgbClr val="122E5A"/>
                </a:solidFill>
                <a:latin typeface="Geneva"/>
                <a:cs typeface="Geneva"/>
              </a:rPr>
              <a:t>needed</a:t>
            </a:r>
            <a:endParaRPr sz="3000">
              <a:latin typeface="Geneva"/>
              <a:cs typeface="Gene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3123" y="3313176"/>
            <a:ext cx="3852672" cy="2371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8176" y="3348228"/>
            <a:ext cx="3732276" cy="2250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3603" y="3343655"/>
            <a:ext cx="3741420" cy="2260600"/>
          </a:xfrm>
          <a:custGeom>
            <a:avLst/>
            <a:gdLst/>
            <a:ahLst/>
            <a:cxnLst/>
            <a:rect l="l" t="t" r="r" b="b"/>
            <a:pathLst>
              <a:path w="3741420" h="2260600">
                <a:moveTo>
                  <a:pt x="0" y="2260092"/>
                </a:moveTo>
                <a:lnTo>
                  <a:pt x="3741420" y="2260092"/>
                </a:lnTo>
                <a:lnTo>
                  <a:pt x="3741420" y="0"/>
                </a:lnTo>
                <a:lnTo>
                  <a:pt x="0" y="0"/>
                </a:lnTo>
                <a:lnTo>
                  <a:pt x="0" y="226009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7886"/>
            <a:ext cx="7209790" cy="50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00" spc="-85" dirty="0"/>
              <a:t>Assuming </a:t>
            </a:r>
            <a:r>
              <a:rPr sz="3100" spc="55" dirty="0"/>
              <a:t>Risk </a:t>
            </a:r>
            <a:r>
              <a:rPr sz="3100" spc="-25" dirty="0"/>
              <a:t>is </a:t>
            </a:r>
            <a:r>
              <a:rPr sz="3100" spc="-90" dirty="0"/>
              <a:t>Part </a:t>
            </a:r>
            <a:r>
              <a:rPr sz="3100" spc="-240" dirty="0"/>
              <a:t>of </a:t>
            </a:r>
            <a:r>
              <a:rPr sz="3100" spc="-60" dirty="0"/>
              <a:t>Doing</a:t>
            </a:r>
            <a:r>
              <a:rPr sz="3100" spc="-640" dirty="0"/>
              <a:t> </a:t>
            </a:r>
            <a:r>
              <a:rPr sz="3100" spc="-20" dirty="0"/>
              <a:t>Business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444500" y="1478422"/>
            <a:ext cx="7893684" cy="324167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5"/>
              </a:spcBef>
            </a:pPr>
            <a:r>
              <a:rPr sz="2800" spc="-25" dirty="0">
                <a:solidFill>
                  <a:srgbClr val="001F5F"/>
                </a:solidFill>
                <a:latin typeface="Geneva"/>
                <a:cs typeface="Geneva"/>
              </a:rPr>
              <a:t>Going </a:t>
            </a:r>
            <a:r>
              <a:rPr sz="2800" spc="-135" dirty="0">
                <a:solidFill>
                  <a:srgbClr val="001F5F"/>
                </a:solidFill>
                <a:latin typeface="Geneva"/>
                <a:cs typeface="Geneva"/>
              </a:rPr>
              <a:t>outside </a:t>
            </a:r>
            <a:r>
              <a:rPr sz="2800" spc="-35" dirty="0">
                <a:solidFill>
                  <a:srgbClr val="001F5F"/>
                </a:solidFill>
                <a:latin typeface="Geneva"/>
                <a:cs typeface="Geneva"/>
              </a:rPr>
              <a:t>is </a:t>
            </a:r>
            <a:r>
              <a:rPr sz="2800" spc="5" dirty="0">
                <a:solidFill>
                  <a:srgbClr val="001F5F"/>
                </a:solidFill>
                <a:latin typeface="Geneva"/>
                <a:cs typeface="Geneva"/>
              </a:rPr>
              <a:t>a </a:t>
            </a:r>
            <a:r>
              <a:rPr sz="2800" spc="-80" dirty="0">
                <a:solidFill>
                  <a:srgbClr val="001F5F"/>
                </a:solidFill>
                <a:latin typeface="Geneva"/>
                <a:cs typeface="Geneva"/>
              </a:rPr>
              <a:t>risk, </a:t>
            </a:r>
            <a:r>
              <a:rPr sz="2800" spc="-235" dirty="0">
                <a:solidFill>
                  <a:srgbClr val="001F5F"/>
                </a:solidFill>
                <a:latin typeface="Geneva"/>
                <a:cs typeface="Geneva"/>
              </a:rPr>
              <a:t>but </a:t>
            </a:r>
            <a:r>
              <a:rPr sz="2800" spc="-85" dirty="0">
                <a:solidFill>
                  <a:srgbClr val="001F5F"/>
                </a:solidFill>
                <a:latin typeface="Geneva"/>
                <a:cs typeface="Geneva"/>
              </a:rPr>
              <a:t>so </a:t>
            </a:r>
            <a:r>
              <a:rPr sz="2800" spc="-35" dirty="0">
                <a:solidFill>
                  <a:srgbClr val="001F5F"/>
                </a:solidFill>
                <a:latin typeface="Geneva"/>
                <a:cs typeface="Geneva"/>
              </a:rPr>
              <a:t>is</a:t>
            </a:r>
            <a:r>
              <a:rPr sz="2800" spc="-69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35" dirty="0">
                <a:solidFill>
                  <a:srgbClr val="001F5F"/>
                </a:solidFill>
                <a:latin typeface="Geneva"/>
                <a:cs typeface="Geneva"/>
              </a:rPr>
              <a:t>staying </a:t>
            </a:r>
            <a:r>
              <a:rPr sz="2800" spc="-65" dirty="0">
                <a:solidFill>
                  <a:srgbClr val="001F5F"/>
                </a:solidFill>
                <a:latin typeface="Geneva"/>
                <a:cs typeface="Geneva"/>
              </a:rPr>
              <a:t>in.</a:t>
            </a:r>
            <a:endParaRPr sz="2800">
              <a:latin typeface="Geneva"/>
              <a:cs typeface="Geneva"/>
            </a:endParaRPr>
          </a:p>
          <a:p>
            <a:pPr marL="12700" marR="5080" indent="33020">
              <a:lnSpc>
                <a:spcPct val="100000"/>
              </a:lnSpc>
              <a:spcBef>
                <a:spcPts val="600"/>
              </a:spcBef>
            </a:pPr>
            <a:r>
              <a:rPr sz="2800" spc="-25" dirty="0">
                <a:solidFill>
                  <a:srgbClr val="001F5F"/>
                </a:solidFill>
                <a:latin typeface="Geneva"/>
                <a:cs typeface="Geneva"/>
              </a:rPr>
              <a:t>Going </a:t>
            </a:r>
            <a:r>
              <a:rPr sz="2800" spc="-229" dirty="0">
                <a:solidFill>
                  <a:srgbClr val="001F5F"/>
                </a:solidFill>
                <a:latin typeface="Geneva"/>
                <a:cs typeface="Geneva"/>
              </a:rPr>
              <a:t>out </a:t>
            </a:r>
            <a:r>
              <a:rPr sz="2800" spc="-125" dirty="0">
                <a:solidFill>
                  <a:srgbClr val="001F5F"/>
                </a:solidFill>
                <a:latin typeface="Geneva"/>
                <a:cs typeface="Geneva"/>
              </a:rPr>
              <a:t>may </a:t>
            </a:r>
            <a:r>
              <a:rPr sz="2800" spc="-95" dirty="0">
                <a:solidFill>
                  <a:srgbClr val="001F5F"/>
                </a:solidFill>
                <a:latin typeface="Geneva"/>
                <a:cs typeface="Geneva"/>
              </a:rPr>
              <a:t>require </a:t>
            </a:r>
            <a:r>
              <a:rPr sz="2800" spc="-165" dirty="0">
                <a:solidFill>
                  <a:srgbClr val="001F5F"/>
                </a:solidFill>
                <a:latin typeface="Geneva"/>
                <a:cs typeface="Geneva"/>
              </a:rPr>
              <a:t>boots, </a:t>
            </a:r>
            <a:r>
              <a:rPr sz="2800" spc="-160" dirty="0">
                <a:solidFill>
                  <a:srgbClr val="001F5F"/>
                </a:solidFill>
                <a:latin typeface="Geneva"/>
                <a:cs typeface="Geneva"/>
              </a:rPr>
              <a:t>coat, </a:t>
            </a:r>
            <a:r>
              <a:rPr sz="2800" spc="-150" dirty="0">
                <a:solidFill>
                  <a:srgbClr val="001F5F"/>
                </a:solidFill>
                <a:latin typeface="Geneva"/>
                <a:cs typeface="Geneva"/>
              </a:rPr>
              <a:t>or </a:t>
            </a:r>
            <a:r>
              <a:rPr sz="2800" spc="-40" dirty="0">
                <a:solidFill>
                  <a:srgbClr val="001F5F"/>
                </a:solidFill>
                <a:latin typeface="Geneva"/>
                <a:cs typeface="Geneva"/>
              </a:rPr>
              <a:t>an</a:t>
            </a:r>
            <a:r>
              <a:rPr sz="2800" spc="-29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85" dirty="0">
                <a:solidFill>
                  <a:srgbClr val="001F5F"/>
                </a:solidFill>
                <a:latin typeface="Geneva"/>
                <a:cs typeface="Geneva"/>
              </a:rPr>
              <a:t>umbrella 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for </a:t>
            </a:r>
            <a:r>
              <a:rPr sz="2800" spc="-170" dirty="0">
                <a:solidFill>
                  <a:srgbClr val="001F5F"/>
                </a:solidFill>
                <a:latin typeface="Geneva"/>
                <a:cs typeface="Geneva"/>
              </a:rPr>
              <a:t>protection, </a:t>
            </a:r>
            <a:r>
              <a:rPr sz="2800" spc="-235" dirty="0">
                <a:solidFill>
                  <a:srgbClr val="001F5F"/>
                </a:solidFill>
                <a:latin typeface="Geneva"/>
                <a:cs typeface="Geneva"/>
              </a:rPr>
              <a:t>but </a:t>
            </a:r>
            <a:r>
              <a:rPr sz="2800" spc="-135" dirty="0">
                <a:solidFill>
                  <a:srgbClr val="001F5F"/>
                </a:solidFill>
                <a:latin typeface="Geneva"/>
                <a:cs typeface="Geneva"/>
              </a:rPr>
              <a:t>staying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in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can </a:t>
            </a:r>
            <a:r>
              <a:rPr sz="2800" spc="-135" dirty="0">
                <a:solidFill>
                  <a:srgbClr val="001F5F"/>
                </a:solidFill>
                <a:latin typeface="Geneva"/>
                <a:cs typeface="Geneva"/>
              </a:rPr>
              <a:t>result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in </a:t>
            </a:r>
            <a:r>
              <a:rPr sz="2800" spc="-75" dirty="0">
                <a:solidFill>
                  <a:srgbClr val="001F5F"/>
                </a:solidFill>
                <a:latin typeface="Geneva"/>
                <a:cs typeface="Geneva"/>
              </a:rPr>
              <a:t>missed  </a:t>
            </a:r>
            <a:r>
              <a:rPr sz="2800" spc="-145" dirty="0">
                <a:solidFill>
                  <a:srgbClr val="001F5F"/>
                </a:solidFill>
                <a:latin typeface="Geneva"/>
                <a:cs typeface="Geneva"/>
              </a:rPr>
              <a:t>opportunities.</a:t>
            </a:r>
            <a:endParaRPr sz="2800">
              <a:latin typeface="Geneva"/>
              <a:cs typeface="Geneva"/>
            </a:endParaRPr>
          </a:p>
          <a:p>
            <a:pPr marL="12700" marR="3732529" indent="4445">
              <a:lnSpc>
                <a:spcPct val="100000"/>
              </a:lnSpc>
              <a:spcBef>
                <a:spcPts val="605"/>
              </a:spcBef>
            </a:pPr>
            <a:r>
              <a:rPr sz="2800" spc="-30" dirty="0">
                <a:solidFill>
                  <a:srgbClr val="001F5F"/>
                </a:solidFill>
                <a:latin typeface="Geneva"/>
                <a:cs typeface="Geneva"/>
              </a:rPr>
              <a:t>Business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insurance</a:t>
            </a:r>
            <a:r>
              <a:rPr sz="2800" spc="-34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30" dirty="0">
                <a:solidFill>
                  <a:srgbClr val="001F5F"/>
                </a:solidFill>
                <a:latin typeface="Geneva"/>
                <a:cs typeface="Geneva"/>
              </a:rPr>
              <a:t>eases 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the </a:t>
            </a:r>
            <a:r>
              <a:rPr sz="2800" spc="-110" dirty="0">
                <a:solidFill>
                  <a:srgbClr val="001F5F"/>
                </a:solidFill>
                <a:latin typeface="Geneva"/>
                <a:cs typeface="Geneva"/>
              </a:rPr>
              <a:t>burden </a:t>
            </a:r>
            <a:r>
              <a:rPr sz="2800" spc="-229" dirty="0">
                <a:solidFill>
                  <a:srgbClr val="001F5F"/>
                </a:solidFill>
                <a:latin typeface="Geneva"/>
                <a:cs typeface="Geneva"/>
              </a:rPr>
              <a:t>of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risks, </a:t>
            </a:r>
            <a:r>
              <a:rPr sz="2800" spc="-85" dirty="0">
                <a:solidFill>
                  <a:srgbClr val="001F5F"/>
                </a:solidFill>
                <a:latin typeface="Geneva"/>
                <a:cs typeface="Geneva"/>
              </a:rPr>
              <a:t>so  </a:t>
            </a:r>
            <a:r>
              <a:rPr sz="2800" spc="-105" dirty="0">
                <a:solidFill>
                  <a:srgbClr val="001F5F"/>
                </a:solidFill>
                <a:latin typeface="Geneva"/>
                <a:cs typeface="Geneva"/>
              </a:rPr>
              <a:t>owners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can </a:t>
            </a:r>
            <a:r>
              <a:rPr sz="2800" spc="-250" dirty="0">
                <a:solidFill>
                  <a:srgbClr val="001F5F"/>
                </a:solidFill>
                <a:latin typeface="Geneva"/>
                <a:cs typeface="Geneva"/>
              </a:rPr>
              <a:t>“go </a:t>
            </a:r>
            <a:r>
              <a:rPr sz="2800" spc="-285" dirty="0">
                <a:solidFill>
                  <a:srgbClr val="001F5F"/>
                </a:solidFill>
                <a:latin typeface="Geneva"/>
                <a:cs typeface="Geneva"/>
              </a:rPr>
              <a:t>out”</a:t>
            </a:r>
            <a:r>
              <a:rPr sz="2800" spc="-21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235" dirty="0">
                <a:solidFill>
                  <a:srgbClr val="001F5F"/>
                </a:solidFill>
                <a:latin typeface="Geneva"/>
                <a:cs typeface="Geneva"/>
              </a:rPr>
              <a:t>to…</a:t>
            </a:r>
            <a:endParaRPr sz="2800">
              <a:latin typeface="Geneva"/>
              <a:cs typeface="Gene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5625" y="5147868"/>
            <a:ext cx="64916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15" dirty="0">
                <a:latin typeface="Geneva"/>
                <a:cs typeface="Geneva"/>
              </a:rPr>
              <a:t>focus </a:t>
            </a:r>
            <a:r>
              <a:rPr sz="4400" spc="-170" dirty="0">
                <a:latin typeface="Geneva"/>
                <a:cs typeface="Geneva"/>
              </a:rPr>
              <a:t>on </a:t>
            </a:r>
            <a:r>
              <a:rPr sz="4400" spc="-95" dirty="0">
                <a:latin typeface="Geneva"/>
                <a:cs typeface="Geneva"/>
              </a:rPr>
              <a:t>business</a:t>
            </a:r>
            <a:r>
              <a:rPr sz="4400" spc="-385" dirty="0">
                <a:latin typeface="Geneva"/>
                <a:cs typeface="Geneva"/>
              </a:rPr>
              <a:t> </a:t>
            </a:r>
            <a:r>
              <a:rPr sz="4400" spc="-275" dirty="0">
                <a:latin typeface="Geneva"/>
                <a:cs typeface="Geneva"/>
              </a:rPr>
              <a:t>growth.</a:t>
            </a:r>
            <a:endParaRPr sz="4400">
              <a:latin typeface="Geneva"/>
              <a:cs typeface="Genev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5752" y="3179064"/>
            <a:ext cx="2863596" cy="1941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70803" y="3214116"/>
            <a:ext cx="2743200" cy="1821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66232" y="3209544"/>
            <a:ext cx="2752725" cy="1830705"/>
          </a:xfrm>
          <a:custGeom>
            <a:avLst/>
            <a:gdLst/>
            <a:ahLst/>
            <a:cxnLst/>
            <a:rect l="l" t="t" r="r" b="b"/>
            <a:pathLst>
              <a:path w="2752725" h="1830704">
                <a:moveTo>
                  <a:pt x="0" y="1830323"/>
                </a:moveTo>
                <a:lnTo>
                  <a:pt x="2752343" y="1830323"/>
                </a:lnTo>
                <a:lnTo>
                  <a:pt x="2752343" y="0"/>
                </a:lnTo>
                <a:lnTo>
                  <a:pt x="0" y="0"/>
                </a:lnTo>
                <a:lnTo>
                  <a:pt x="0" y="1830323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5107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Key </a:t>
            </a:r>
            <a:r>
              <a:rPr spc="-110" dirty="0"/>
              <a:t>Points </a:t>
            </a:r>
            <a:r>
              <a:rPr spc="-390" dirty="0"/>
              <a:t>to</a:t>
            </a:r>
            <a:r>
              <a:rPr spc="-465" dirty="0"/>
              <a:t> </a:t>
            </a:r>
            <a:r>
              <a:rPr spc="-80" dirty="0"/>
              <a:t>Remember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045210"/>
            <a:ext cx="8340090" cy="4998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741680" indent="-320040">
              <a:lnSpc>
                <a:spcPct val="100000"/>
              </a:lnSpc>
              <a:spcBef>
                <a:spcPts val="95"/>
              </a:spcBef>
              <a:buChar char="•"/>
              <a:tabLst>
                <a:tab pos="332105" algn="l"/>
                <a:tab pos="332740" algn="l"/>
              </a:tabLst>
            </a:pPr>
            <a:r>
              <a:rPr sz="2800" spc="-35" dirty="0">
                <a:solidFill>
                  <a:srgbClr val="122E5A"/>
                </a:solidFill>
                <a:latin typeface="Geneva"/>
                <a:cs typeface="Geneva"/>
              </a:rPr>
              <a:t>Check </a:t>
            </a:r>
            <a:r>
              <a:rPr sz="2800" spc="-100" dirty="0">
                <a:solidFill>
                  <a:srgbClr val="122E5A"/>
                </a:solidFill>
                <a:latin typeface="Geneva"/>
                <a:cs typeface="Geneva"/>
              </a:rPr>
              <a:t>federal, </a:t>
            </a:r>
            <a:r>
              <a:rPr sz="2800" spc="-180" dirty="0">
                <a:solidFill>
                  <a:srgbClr val="122E5A"/>
                </a:solidFill>
                <a:latin typeface="Geneva"/>
                <a:cs typeface="Geneva"/>
              </a:rPr>
              <a:t>state, </a:t>
            </a:r>
            <a:r>
              <a:rPr sz="2800" spc="-185" dirty="0">
                <a:solidFill>
                  <a:srgbClr val="122E5A"/>
                </a:solidFill>
                <a:latin typeface="Geneva"/>
                <a:cs typeface="Geneva"/>
              </a:rPr>
              <a:t>county </a:t>
            </a:r>
            <a:r>
              <a:rPr sz="2800" spc="-70" dirty="0">
                <a:solidFill>
                  <a:srgbClr val="122E5A"/>
                </a:solidFill>
                <a:latin typeface="Geneva"/>
                <a:cs typeface="Geneva"/>
              </a:rPr>
              <a:t>and local </a:t>
            </a:r>
            <a:r>
              <a:rPr sz="2800" spc="-60" dirty="0">
                <a:solidFill>
                  <a:srgbClr val="122E5A"/>
                </a:solidFill>
                <a:latin typeface="Geneva"/>
                <a:cs typeface="Geneva"/>
              </a:rPr>
              <a:t>laws</a:t>
            </a:r>
            <a:r>
              <a:rPr sz="2800" spc="-45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800" spc="-204" dirty="0">
                <a:solidFill>
                  <a:srgbClr val="122E5A"/>
                </a:solidFill>
                <a:latin typeface="Geneva"/>
                <a:cs typeface="Geneva"/>
              </a:rPr>
              <a:t>for  </a:t>
            </a:r>
            <a:r>
              <a:rPr sz="2800" spc="-70" dirty="0">
                <a:solidFill>
                  <a:srgbClr val="122E5A"/>
                </a:solidFill>
                <a:latin typeface="Geneva"/>
                <a:cs typeface="Geneva"/>
              </a:rPr>
              <a:t>insurance</a:t>
            </a:r>
            <a:r>
              <a:rPr sz="2800" spc="-16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800" spc="-120" dirty="0">
                <a:solidFill>
                  <a:srgbClr val="122E5A"/>
                </a:solidFill>
                <a:latin typeface="Geneva"/>
                <a:cs typeface="Geneva"/>
              </a:rPr>
              <a:t>requirements</a:t>
            </a:r>
            <a:endParaRPr sz="2800">
              <a:latin typeface="Geneva"/>
              <a:cs typeface="Geneva"/>
            </a:endParaRPr>
          </a:p>
          <a:p>
            <a:pPr marL="332740" marR="518795" indent="-320040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332740" algn="l"/>
              </a:tabLst>
            </a:pPr>
            <a:r>
              <a:rPr sz="2800" spc="-40" dirty="0">
                <a:solidFill>
                  <a:srgbClr val="122E5A"/>
                </a:solidFill>
                <a:latin typeface="Geneva"/>
                <a:cs typeface="Geneva"/>
              </a:rPr>
              <a:t>Paying </a:t>
            </a:r>
            <a:r>
              <a:rPr sz="2800" spc="-120" dirty="0">
                <a:solidFill>
                  <a:srgbClr val="122E5A"/>
                </a:solidFill>
                <a:latin typeface="Geneva"/>
                <a:cs typeface="Geneva"/>
              </a:rPr>
              <a:t>Unemployment </a:t>
            </a:r>
            <a:r>
              <a:rPr sz="2800" spc="-55" dirty="0">
                <a:solidFill>
                  <a:srgbClr val="122E5A"/>
                </a:solidFill>
                <a:latin typeface="Geneva"/>
                <a:cs typeface="Geneva"/>
              </a:rPr>
              <a:t>Insurance </a:t>
            </a:r>
            <a:r>
              <a:rPr sz="2800" spc="-70" dirty="0">
                <a:solidFill>
                  <a:srgbClr val="122E5A"/>
                </a:solidFill>
                <a:latin typeface="Geneva"/>
                <a:cs typeface="Geneva"/>
              </a:rPr>
              <a:t>and </a:t>
            </a:r>
            <a:r>
              <a:rPr sz="2800" spc="-110" dirty="0">
                <a:solidFill>
                  <a:srgbClr val="122E5A"/>
                </a:solidFill>
                <a:latin typeface="Geneva"/>
                <a:cs typeface="Geneva"/>
              </a:rPr>
              <a:t>Worker’s  </a:t>
            </a:r>
            <a:r>
              <a:rPr sz="2800" spc="-95" dirty="0">
                <a:solidFill>
                  <a:srgbClr val="122E5A"/>
                </a:solidFill>
                <a:latin typeface="Geneva"/>
                <a:cs typeface="Geneva"/>
              </a:rPr>
              <a:t>Compensation </a:t>
            </a:r>
            <a:r>
              <a:rPr sz="2800" spc="-105" dirty="0">
                <a:solidFill>
                  <a:srgbClr val="122E5A"/>
                </a:solidFill>
                <a:latin typeface="Geneva"/>
                <a:cs typeface="Geneva"/>
              </a:rPr>
              <a:t>premiums </a:t>
            </a:r>
            <a:r>
              <a:rPr sz="2800" spc="-114" dirty="0">
                <a:solidFill>
                  <a:srgbClr val="122E5A"/>
                </a:solidFill>
                <a:latin typeface="Geneva"/>
                <a:cs typeface="Geneva"/>
              </a:rPr>
              <a:t>on </a:t>
            </a:r>
            <a:r>
              <a:rPr sz="2800" spc="-185" dirty="0">
                <a:solidFill>
                  <a:srgbClr val="122E5A"/>
                </a:solidFill>
                <a:latin typeface="Geneva"/>
                <a:cs typeface="Geneva"/>
              </a:rPr>
              <a:t>time </a:t>
            </a:r>
            <a:r>
              <a:rPr sz="2800" spc="-70" dirty="0">
                <a:solidFill>
                  <a:srgbClr val="122E5A"/>
                </a:solidFill>
                <a:latin typeface="Geneva"/>
                <a:cs typeface="Geneva"/>
              </a:rPr>
              <a:t>will </a:t>
            </a:r>
            <a:r>
              <a:rPr sz="2800" spc="-90" dirty="0">
                <a:solidFill>
                  <a:srgbClr val="122E5A"/>
                </a:solidFill>
                <a:latin typeface="Geneva"/>
                <a:cs typeface="Geneva"/>
              </a:rPr>
              <a:t>keep</a:t>
            </a:r>
            <a:r>
              <a:rPr sz="2800" spc="-30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800" spc="-145" dirty="0">
                <a:solidFill>
                  <a:srgbClr val="122E5A"/>
                </a:solidFill>
                <a:latin typeface="Geneva"/>
                <a:cs typeface="Geneva"/>
              </a:rPr>
              <a:t>your  </a:t>
            </a:r>
            <a:r>
              <a:rPr sz="2800" spc="-60" dirty="0">
                <a:solidFill>
                  <a:srgbClr val="122E5A"/>
                </a:solidFill>
                <a:latin typeface="Geneva"/>
                <a:cs typeface="Geneva"/>
              </a:rPr>
              <a:t>business </a:t>
            </a:r>
            <a:r>
              <a:rPr sz="2800" spc="-160" dirty="0">
                <a:solidFill>
                  <a:srgbClr val="122E5A"/>
                </a:solidFill>
                <a:latin typeface="Geneva"/>
                <a:cs typeface="Geneva"/>
              </a:rPr>
              <a:t>reputation</a:t>
            </a:r>
            <a:r>
              <a:rPr sz="2800" spc="-24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800" spc="-195" dirty="0">
                <a:solidFill>
                  <a:srgbClr val="122E5A"/>
                </a:solidFill>
                <a:latin typeface="Geneva"/>
                <a:cs typeface="Geneva"/>
              </a:rPr>
              <a:t>intact</a:t>
            </a:r>
            <a:endParaRPr sz="2800">
              <a:latin typeface="Geneva"/>
              <a:cs typeface="Geneva"/>
            </a:endParaRPr>
          </a:p>
          <a:p>
            <a:pPr marL="332740" marR="952500" indent="-320040">
              <a:lnSpc>
                <a:spcPct val="100000"/>
              </a:lnSpc>
              <a:spcBef>
                <a:spcPts val="600"/>
              </a:spcBef>
              <a:buChar char="•"/>
              <a:tabLst>
                <a:tab pos="332105" algn="l"/>
                <a:tab pos="332740" algn="l"/>
              </a:tabLst>
            </a:pPr>
            <a:r>
              <a:rPr sz="2800" spc="-65" dirty="0">
                <a:solidFill>
                  <a:srgbClr val="122E5A"/>
                </a:solidFill>
                <a:latin typeface="Geneva"/>
                <a:cs typeface="Geneva"/>
              </a:rPr>
              <a:t>Professional </a:t>
            </a:r>
            <a:r>
              <a:rPr sz="2800" spc="-70" dirty="0">
                <a:solidFill>
                  <a:srgbClr val="122E5A"/>
                </a:solidFill>
                <a:latin typeface="Geneva"/>
                <a:cs typeface="Geneva"/>
              </a:rPr>
              <a:t>licensing </a:t>
            </a:r>
            <a:r>
              <a:rPr sz="2800" spc="-125" dirty="0">
                <a:solidFill>
                  <a:srgbClr val="122E5A"/>
                </a:solidFill>
                <a:latin typeface="Geneva"/>
                <a:cs typeface="Geneva"/>
              </a:rPr>
              <a:t>may </a:t>
            </a:r>
            <a:r>
              <a:rPr sz="2800" spc="-95" dirty="0">
                <a:solidFill>
                  <a:srgbClr val="122E5A"/>
                </a:solidFill>
                <a:latin typeface="Geneva"/>
                <a:cs typeface="Geneva"/>
              </a:rPr>
              <a:t>require</a:t>
            </a:r>
            <a:r>
              <a:rPr sz="2800" spc="-33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800" spc="-105" dirty="0">
                <a:solidFill>
                  <a:srgbClr val="122E5A"/>
                </a:solidFill>
                <a:latin typeface="Geneva"/>
                <a:cs typeface="Geneva"/>
              </a:rPr>
              <a:t>additional  </a:t>
            </a:r>
            <a:r>
              <a:rPr sz="2800" spc="-70" dirty="0">
                <a:solidFill>
                  <a:srgbClr val="122E5A"/>
                </a:solidFill>
                <a:latin typeface="Geneva"/>
                <a:cs typeface="Geneva"/>
              </a:rPr>
              <a:t>insurance </a:t>
            </a:r>
            <a:r>
              <a:rPr sz="2800" spc="-145" dirty="0">
                <a:solidFill>
                  <a:srgbClr val="122E5A"/>
                </a:solidFill>
                <a:latin typeface="Geneva"/>
                <a:cs typeface="Geneva"/>
              </a:rPr>
              <a:t>or </a:t>
            </a:r>
            <a:r>
              <a:rPr sz="2800" spc="-165" dirty="0">
                <a:solidFill>
                  <a:srgbClr val="122E5A"/>
                </a:solidFill>
                <a:latin typeface="Geneva"/>
                <a:cs typeface="Geneva"/>
              </a:rPr>
              <a:t>surety</a:t>
            </a:r>
            <a:r>
              <a:rPr sz="2800" spc="-26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800" spc="-105" dirty="0">
                <a:solidFill>
                  <a:srgbClr val="122E5A"/>
                </a:solidFill>
                <a:latin typeface="Geneva"/>
                <a:cs typeface="Geneva"/>
              </a:rPr>
              <a:t>bonds</a:t>
            </a:r>
            <a:endParaRPr sz="2800">
              <a:latin typeface="Geneva"/>
              <a:cs typeface="Geneva"/>
            </a:endParaRPr>
          </a:p>
          <a:p>
            <a:pPr marL="332740" marR="1638300" indent="-320040">
              <a:lnSpc>
                <a:spcPct val="100000"/>
              </a:lnSpc>
              <a:spcBef>
                <a:spcPts val="605"/>
              </a:spcBef>
              <a:buChar char="•"/>
              <a:tabLst>
                <a:tab pos="332105" algn="l"/>
                <a:tab pos="332740" algn="l"/>
              </a:tabLst>
            </a:pPr>
            <a:r>
              <a:rPr sz="2800" spc="-80" dirty="0">
                <a:solidFill>
                  <a:srgbClr val="122E5A"/>
                </a:solidFill>
                <a:latin typeface="Geneva"/>
                <a:cs typeface="Geneva"/>
              </a:rPr>
              <a:t>Lenders </a:t>
            </a:r>
            <a:r>
              <a:rPr sz="2800" spc="-65" dirty="0">
                <a:solidFill>
                  <a:srgbClr val="122E5A"/>
                </a:solidFill>
                <a:latin typeface="Geneva"/>
                <a:cs typeface="Geneva"/>
              </a:rPr>
              <a:t>and </a:t>
            </a:r>
            <a:r>
              <a:rPr sz="2800" spc="-130" dirty="0">
                <a:solidFill>
                  <a:srgbClr val="122E5A"/>
                </a:solidFill>
                <a:latin typeface="Geneva"/>
                <a:cs typeface="Geneva"/>
              </a:rPr>
              <a:t>investors </a:t>
            </a:r>
            <a:r>
              <a:rPr sz="2800" spc="-95" dirty="0">
                <a:solidFill>
                  <a:srgbClr val="122E5A"/>
                </a:solidFill>
                <a:latin typeface="Geneva"/>
                <a:cs typeface="Geneva"/>
              </a:rPr>
              <a:t>require</a:t>
            </a:r>
            <a:r>
              <a:rPr sz="2800" spc="-31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800" spc="-70" dirty="0">
                <a:solidFill>
                  <a:srgbClr val="122E5A"/>
                </a:solidFill>
                <a:latin typeface="Geneva"/>
                <a:cs typeface="Geneva"/>
              </a:rPr>
              <a:t>insurance  </a:t>
            </a:r>
            <a:r>
              <a:rPr sz="2800" spc="-180" dirty="0">
                <a:solidFill>
                  <a:srgbClr val="122E5A"/>
                </a:solidFill>
                <a:latin typeface="Geneva"/>
                <a:cs typeface="Geneva"/>
              </a:rPr>
              <a:t>protection </a:t>
            </a:r>
            <a:r>
              <a:rPr sz="2800" spc="-195" dirty="0">
                <a:solidFill>
                  <a:srgbClr val="122E5A"/>
                </a:solidFill>
                <a:latin typeface="Geneva"/>
                <a:cs typeface="Geneva"/>
              </a:rPr>
              <a:t>from </a:t>
            </a:r>
            <a:r>
              <a:rPr sz="2800" spc="-70" dirty="0">
                <a:solidFill>
                  <a:srgbClr val="122E5A"/>
                </a:solidFill>
                <a:latin typeface="Geneva"/>
                <a:cs typeface="Geneva"/>
              </a:rPr>
              <a:t>risks </a:t>
            </a:r>
            <a:r>
              <a:rPr sz="2800" spc="-105" dirty="0">
                <a:solidFill>
                  <a:srgbClr val="122E5A"/>
                </a:solidFill>
                <a:latin typeface="Geneva"/>
                <a:cs typeface="Geneva"/>
              </a:rPr>
              <a:t>involved</a:t>
            </a:r>
            <a:r>
              <a:rPr sz="2800" spc="-19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800" spc="-190" dirty="0">
                <a:solidFill>
                  <a:srgbClr val="122E5A"/>
                </a:solidFill>
                <a:latin typeface="Geneva"/>
                <a:cs typeface="Geneva"/>
              </a:rPr>
              <a:t>with</a:t>
            </a:r>
            <a:endParaRPr sz="2800">
              <a:latin typeface="Geneva"/>
              <a:cs typeface="Geneva"/>
            </a:endParaRPr>
          </a:p>
          <a:p>
            <a:pPr marL="332740">
              <a:lnSpc>
                <a:spcPct val="100000"/>
              </a:lnSpc>
            </a:pPr>
            <a:r>
              <a:rPr sz="2800" spc="-110" dirty="0">
                <a:solidFill>
                  <a:srgbClr val="122E5A"/>
                </a:solidFill>
                <a:latin typeface="Geneva"/>
                <a:cs typeface="Geneva"/>
              </a:rPr>
              <a:t>doing</a:t>
            </a:r>
            <a:r>
              <a:rPr sz="2800" spc="-16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800" spc="-60" dirty="0">
                <a:solidFill>
                  <a:srgbClr val="122E5A"/>
                </a:solidFill>
                <a:latin typeface="Geneva"/>
                <a:cs typeface="Geneva"/>
              </a:rPr>
              <a:t>business</a:t>
            </a:r>
            <a:endParaRPr sz="2800">
              <a:latin typeface="Geneva"/>
              <a:cs typeface="Geneva"/>
            </a:endParaRPr>
          </a:p>
          <a:p>
            <a:pPr marR="5080" algn="r">
              <a:lnSpc>
                <a:spcPct val="100000"/>
              </a:lnSpc>
              <a:spcBef>
                <a:spcPts val="1590"/>
              </a:spcBef>
            </a:pPr>
            <a:r>
              <a:rPr sz="1800" spc="-70" dirty="0">
                <a:solidFill>
                  <a:srgbClr val="001F5F"/>
                </a:solidFill>
                <a:latin typeface="Geneva"/>
                <a:cs typeface="Geneva"/>
              </a:rPr>
              <a:t>Continued</a:t>
            </a:r>
            <a:r>
              <a:rPr sz="1800" spc="-15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1800" spc="-55" dirty="0">
                <a:solidFill>
                  <a:srgbClr val="001F5F"/>
                </a:solidFill>
                <a:latin typeface="Geneva"/>
                <a:cs typeface="Geneva"/>
              </a:rPr>
              <a:t>…</a:t>
            </a:r>
            <a:endParaRPr sz="18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5107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Key </a:t>
            </a:r>
            <a:r>
              <a:rPr spc="-110" dirty="0"/>
              <a:t>Points </a:t>
            </a:r>
            <a:r>
              <a:rPr spc="-390" dirty="0"/>
              <a:t>to</a:t>
            </a:r>
            <a:r>
              <a:rPr spc="-465" dirty="0"/>
              <a:t> </a:t>
            </a:r>
            <a:r>
              <a:rPr spc="-80" dirty="0"/>
              <a:t>Remember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962737"/>
            <a:ext cx="8315325" cy="375031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45"/>
              </a:spcBef>
              <a:buChar char="•"/>
              <a:tabLst>
                <a:tab pos="332105" algn="l"/>
                <a:tab pos="332740" algn="l"/>
              </a:tabLst>
            </a:pPr>
            <a:r>
              <a:rPr sz="2800" spc="-55" dirty="0">
                <a:solidFill>
                  <a:srgbClr val="122E5A"/>
                </a:solidFill>
                <a:latin typeface="Geneva"/>
                <a:cs typeface="Geneva"/>
              </a:rPr>
              <a:t>Insurance</a:t>
            </a:r>
            <a:endParaRPr sz="2800">
              <a:latin typeface="Geneva"/>
              <a:cs typeface="Geneva"/>
            </a:endParaRPr>
          </a:p>
          <a:p>
            <a:pPr marL="735330" marR="151765" lvl="1" indent="-265430">
              <a:lnSpc>
                <a:spcPct val="100000"/>
              </a:lnSpc>
              <a:spcBef>
                <a:spcPts val="605"/>
              </a:spcBef>
              <a:buChar char="•"/>
              <a:tabLst>
                <a:tab pos="735965" algn="l"/>
              </a:tabLst>
            </a:pPr>
            <a:r>
              <a:rPr sz="2600" spc="-45" dirty="0">
                <a:solidFill>
                  <a:srgbClr val="001F5F"/>
                </a:solidFill>
                <a:latin typeface="Geneva"/>
                <a:cs typeface="Geneva"/>
              </a:rPr>
              <a:t>Minimizes </a:t>
            </a:r>
            <a:r>
              <a:rPr sz="2600" spc="-190" dirty="0">
                <a:solidFill>
                  <a:srgbClr val="001F5F"/>
                </a:solidFill>
                <a:latin typeface="Geneva"/>
                <a:cs typeface="Geneva"/>
              </a:rPr>
              <a:t>the </a:t>
            </a:r>
            <a:r>
              <a:rPr sz="2600" spc="-140" dirty="0">
                <a:solidFill>
                  <a:srgbClr val="001F5F"/>
                </a:solidFill>
                <a:latin typeface="Geneva"/>
                <a:cs typeface="Geneva"/>
              </a:rPr>
              <a:t>impact </a:t>
            </a:r>
            <a:r>
              <a:rPr sz="2600" spc="-65" dirty="0">
                <a:solidFill>
                  <a:srgbClr val="001F5F"/>
                </a:solidFill>
                <a:latin typeface="Geneva"/>
                <a:cs typeface="Geneva"/>
              </a:rPr>
              <a:t>risks </a:t>
            </a:r>
            <a:r>
              <a:rPr sz="2600" spc="-60" dirty="0">
                <a:solidFill>
                  <a:srgbClr val="001F5F"/>
                </a:solidFill>
                <a:latin typeface="Geneva"/>
                <a:cs typeface="Geneva"/>
              </a:rPr>
              <a:t>can </a:t>
            </a:r>
            <a:r>
              <a:rPr sz="2600" spc="-70" dirty="0">
                <a:solidFill>
                  <a:srgbClr val="001F5F"/>
                </a:solidFill>
                <a:latin typeface="Geneva"/>
                <a:cs typeface="Geneva"/>
              </a:rPr>
              <a:t>have </a:t>
            </a:r>
            <a:r>
              <a:rPr sz="2600" spc="-100" dirty="0">
                <a:solidFill>
                  <a:srgbClr val="001F5F"/>
                </a:solidFill>
                <a:latin typeface="Geneva"/>
                <a:cs typeface="Geneva"/>
              </a:rPr>
              <a:t>on </a:t>
            </a:r>
            <a:r>
              <a:rPr sz="2600" spc="-130" dirty="0">
                <a:solidFill>
                  <a:srgbClr val="001F5F"/>
                </a:solidFill>
                <a:latin typeface="Geneva"/>
                <a:cs typeface="Geneva"/>
              </a:rPr>
              <a:t>your</a:t>
            </a:r>
            <a:r>
              <a:rPr sz="2600" spc="-57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600" spc="-125" dirty="0">
                <a:solidFill>
                  <a:srgbClr val="001F5F"/>
                </a:solidFill>
                <a:latin typeface="Geneva"/>
                <a:cs typeface="Geneva"/>
              </a:rPr>
              <a:t>ability  </a:t>
            </a:r>
            <a:r>
              <a:rPr sz="2600" spc="-280" dirty="0">
                <a:solidFill>
                  <a:srgbClr val="001F5F"/>
                </a:solidFill>
                <a:latin typeface="Geneva"/>
                <a:cs typeface="Geneva"/>
              </a:rPr>
              <a:t>to </a:t>
            </a:r>
            <a:r>
              <a:rPr sz="2600" spc="-120" dirty="0">
                <a:solidFill>
                  <a:srgbClr val="001F5F"/>
                </a:solidFill>
                <a:latin typeface="Geneva"/>
                <a:cs typeface="Geneva"/>
              </a:rPr>
              <a:t>continue</a:t>
            </a:r>
            <a:r>
              <a:rPr sz="2600" spc="-2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600" spc="-110" dirty="0">
                <a:solidFill>
                  <a:srgbClr val="001F5F"/>
                </a:solidFill>
                <a:latin typeface="Geneva"/>
                <a:cs typeface="Geneva"/>
              </a:rPr>
              <a:t>operations</a:t>
            </a:r>
            <a:endParaRPr sz="2600">
              <a:latin typeface="Geneva"/>
              <a:cs typeface="Geneva"/>
            </a:endParaRPr>
          </a:p>
          <a:p>
            <a:pPr marL="735330" lvl="1" indent="-265430">
              <a:lnSpc>
                <a:spcPct val="100000"/>
              </a:lnSpc>
              <a:spcBef>
                <a:spcPts val="605"/>
              </a:spcBef>
              <a:buChar char="•"/>
              <a:tabLst>
                <a:tab pos="735965" algn="l"/>
              </a:tabLst>
            </a:pPr>
            <a:r>
              <a:rPr sz="2600" spc="-105" dirty="0">
                <a:solidFill>
                  <a:srgbClr val="001F5F"/>
                </a:solidFill>
                <a:latin typeface="Geneva"/>
                <a:cs typeface="Geneva"/>
              </a:rPr>
              <a:t>Impacts </a:t>
            </a:r>
            <a:r>
              <a:rPr sz="2600" spc="-120" dirty="0">
                <a:solidFill>
                  <a:srgbClr val="001F5F"/>
                </a:solidFill>
                <a:latin typeface="Geneva"/>
                <a:cs typeface="Geneva"/>
              </a:rPr>
              <a:t>continued</a:t>
            </a:r>
            <a:r>
              <a:rPr sz="2600" spc="-22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600" spc="-90" dirty="0">
                <a:solidFill>
                  <a:srgbClr val="001F5F"/>
                </a:solidFill>
                <a:latin typeface="Geneva"/>
                <a:cs typeface="Geneva"/>
              </a:rPr>
              <a:t>financing</a:t>
            </a:r>
            <a:endParaRPr sz="2600">
              <a:latin typeface="Geneva"/>
              <a:cs typeface="Geneva"/>
            </a:endParaRPr>
          </a:p>
          <a:p>
            <a:pPr marL="735330" lvl="1" indent="-265430">
              <a:lnSpc>
                <a:spcPct val="100000"/>
              </a:lnSpc>
              <a:spcBef>
                <a:spcPts val="600"/>
              </a:spcBef>
              <a:buChar char="•"/>
              <a:tabLst>
                <a:tab pos="735965" algn="l"/>
              </a:tabLst>
            </a:pPr>
            <a:r>
              <a:rPr sz="2600" spc="-30" dirty="0">
                <a:solidFill>
                  <a:srgbClr val="001F5F"/>
                </a:solidFill>
                <a:latin typeface="Geneva"/>
                <a:cs typeface="Geneva"/>
              </a:rPr>
              <a:t>Helps </a:t>
            </a:r>
            <a:r>
              <a:rPr sz="2600" spc="-120" dirty="0">
                <a:solidFill>
                  <a:srgbClr val="001F5F"/>
                </a:solidFill>
                <a:latin typeface="Geneva"/>
                <a:cs typeface="Geneva"/>
              </a:rPr>
              <a:t>retain</a:t>
            </a:r>
            <a:r>
              <a:rPr sz="2600" spc="-27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600" spc="-90" dirty="0">
                <a:solidFill>
                  <a:srgbClr val="001F5F"/>
                </a:solidFill>
                <a:latin typeface="Geneva"/>
                <a:cs typeface="Geneva"/>
              </a:rPr>
              <a:t>employees</a:t>
            </a:r>
            <a:endParaRPr sz="2600">
              <a:latin typeface="Geneva"/>
              <a:cs typeface="Geneva"/>
            </a:endParaRPr>
          </a:p>
          <a:p>
            <a:pPr marL="735330" lvl="1" indent="-265430">
              <a:lnSpc>
                <a:spcPct val="100000"/>
              </a:lnSpc>
              <a:spcBef>
                <a:spcPts val="600"/>
              </a:spcBef>
              <a:buChar char="•"/>
              <a:tabLst>
                <a:tab pos="735965" algn="l"/>
              </a:tabLst>
            </a:pPr>
            <a:r>
              <a:rPr sz="2600" spc="-55" dirty="0">
                <a:solidFill>
                  <a:srgbClr val="001F5F"/>
                </a:solidFill>
                <a:latin typeface="Geneva"/>
                <a:cs typeface="Geneva"/>
              </a:rPr>
              <a:t>Provides </a:t>
            </a:r>
            <a:r>
              <a:rPr sz="2600" spc="-165" dirty="0">
                <a:solidFill>
                  <a:srgbClr val="001F5F"/>
                </a:solidFill>
                <a:latin typeface="Geneva"/>
                <a:cs typeface="Geneva"/>
              </a:rPr>
              <a:t>protection </a:t>
            </a:r>
            <a:r>
              <a:rPr sz="2600" spc="-185" dirty="0">
                <a:solidFill>
                  <a:srgbClr val="001F5F"/>
                </a:solidFill>
                <a:latin typeface="Geneva"/>
                <a:cs typeface="Geneva"/>
              </a:rPr>
              <a:t>from</a:t>
            </a:r>
            <a:r>
              <a:rPr sz="2600" spc="-254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600" spc="-80" dirty="0">
                <a:solidFill>
                  <a:srgbClr val="001F5F"/>
                </a:solidFill>
                <a:latin typeface="Geneva"/>
                <a:cs typeface="Geneva"/>
              </a:rPr>
              <a:t>liabilities</a:t>
            </a:r>
            <a:endParaRPr sz="2600">
              <a:latin typeface="Geneva"/>
              <a:cs typeface="Geneva"/>
            </a:endParaRPr>
          </a:p>
          <a:p>
            <a:pPr marL="332740" marR="5080" indent="-320040">
              <a:lnSpc>
                <a:spcPct val="100000"/>
              </a:lnSpc>
              <a:spcBef>
                <a:spcPts val="595"/>
              </a:spcBef>
              <a:buChar char="•"/>
              <a:tabLst>
                <a:tab pos="332105" algn="l"/>
                <a:tab pos="332740" algn="l"/>
              </a:tabLst>
            </a:pPr>
            <a:r>
              <a:rPr sz="2800" spc="-55" dirty="0">
                <a:solidFill>
                  <a:srgbClr val="122E5A"/>
                </a:solidFill>
                <a:latin typeface="Geneva"/>
                <a:cs typeface="Geneva"/>
              </a:rPr>
              <a:t>Your </a:t>
            </a:r>
            <a:r>
              <a:rPr sz="2800" spc="-125" dirty="0">
                <a:solidFill>
                  <a:srgbClr val="122E5A"/>
                </a:solidFill>
                <a:latin typeface="Geneva"/>
                <a:cs typeface="Geneva"/>
              </a:rPr>
              <a:t>location, </a:t>
            </a:r>
            <a:r>
              <a:rPr sz="2800" spc="-110" dirty="0">
                <a:solidFill>
                  <a:srgbClr val="122E5A"/>
                </a:solidFill>
                <a:latin typeface="Geneva"/>
                <a:cs typeface="Geneva"/>
              </a:rPr>
              <a:t>facilities, </a:t>
            </a:r>
            <a:r>
              <a:rPr sz="2800" spc="-145" dirty="0">
                <a:solidFill>
                  <a:srgbClr val="122E5A"/>
                </a:solidFill>
                <a:latin typeface="Geneva"/>
                <a:cs typeface="Geneva"/>
              </a:rPr>
              <a:t>autos </a:t>
            </a:r>
            <a:r>
              <a:rPr sz="2800" spc="-65" dirty="0">
                <a:solidFill>
                  <a:srgbClr val="122E5A"/>
                </a:solidFill>
                <a:latin typeface="Geneva"/>
                <a:cs typeface="Geneva"/>
              </a:rPr>
              <a:t>and </a:t>
            </a:r>
            <a:r>
              <a:rPr sz="2800" spc="-215" dirty="0">
                <a:solidFill>
                  <a:srgbClr val="122E5A"/>
                </a:solidFill>
                <a:latin typeface="Geneva"/>
                <a:cs typeface="Geneva"/>
              </a:rPr>
              <a:t>type </a:t>
            </a:r>
            <a:r>
              <a:rPr sz="2800" spc="-229" dirty="0">
                <a:solidFill>
                  <a:srgbClr val="122E5A"/>
                </a:solidFill>
                <a:latin typeface="Geneva"/>
                <a:cs typeface="Geneva"/>
              </a:rPr>
              <a:t>of</a:t>
            </a:r>
            <a:r>
              <a:rPr sz="2800" spc="-37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800" spc="-60" dirty="0">
                <a:solidFill>
                  <a:srgbClr val="122E5A"/>
                </a:solidFill>
                <a:latin typeface="Geneva"/>
                <a:cs typeface="Geneva"/>
              </a:rPr>
              <a:t>business  </a:t>
            </a:r>
            <a:r>
              <a:rPr sz="2800" spc="-125" dirty="0">
                <a:solidFill>
                  <a:srgbClr val="122E5A"/>
                </a:solidFill>
                <a:latin typeface="Geneva"/>
                <a:cs typeface="Geneva"/>
              </a:rPr>
              <a:t>operations determines </a:t>
            </a:r>
            <a:r>
              <a:rPr sz="2800" spc="-70" dirty="0">
                <a:solidFill>
                  <a:srgbClr val="122E5A"/>
                </a:solidFill>
                <a:latin typeface="Geneva"/>
                <a:cs typeface="Geneva"/>
              </a:rPr>
              <a:t>insurance</a:t>
            </a:r>
            <a:r>
              <a:rPr sz="2800" spc="-204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800" spc="-70" dirty="0">
                <a:solidFill>
                  <a:srgbClr val="122E5A"/>
                </a:solidFill>
                <a:latin typeface="Geneva"/>
                <a:cs typeface="Geneva"/>
              </a:rPr>
              <a:t>needs</a:t>
            </a:r>
            <a:endParaRPr sz="2800">
              <a:latin typeface="Geneva"/>
              <a:cs typeface="Gene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5690" y="5743143"/>
            <a:ext cx="1358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rgbClr val="001F5F"/>
                </a:solidFill>
                <a:latin typeface="Geneva"/>
                <a:cs typeface="Geneva"/>
              </a:rPr>
              <a:t>Continued</a:t>
            </a:r>
            <a:r>
              <a:rPr sz="1800" spc="-14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1800" spc="-55" dirty="0">
                <a:solidFill>
                  <a:srgbClr val="001F5F"/>
                </a:solidFill>
                <a:latin typeface="Geneva"/>
                <a:cs typeface="Geneva"/>
              </a:rPr>
              <a:t>…</a:t>
            </a:r>
            <a:endParaRPr sz="18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5107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Key </a:t>
            </a:r>
            <a:r>
              <a:rPr spc="-110" dirty="0"/>
              <a:t>Points </a:t>
            </a:r>
            <a:r>
              <a:rPr spc="-390" dirty="0"/>
              <a:t>to</a:t>
            </a:r>
            <a:r>
              <a:rPr spc="-465" dirty="0"/>
              <a:t> </a:t>
            </a:r>
            <a:r>
              <a:rPr spc="-80" dirty="0"/>
              <a:t>Remember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045210"/>
            <a:ext cx="8341995" cy="3241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1042035" indent="-320040">
              <a:lnSpc>
                <a:spcPct val="100000"/>
              </a:lnSpc>
              <a:spcBef>
                <a:spcPts val="95"/>
              </a:spcBef>
              <a:buChar char="•"/>
              <a:tabLst>
                <a:tab pos="332105" algn="l"/>
                <a:tab pos="332740" algn="l"/>
              </a:tabLst>
            </a:pPr>
            <a:r>
              <a:rPr sz="2800" spc="-70" dirty="0">
                <a:solidFill>
                  <a:srgbClr val="122E5A"/>
                </a:solidFill>
                <a:latin typeface="Geneva"/>
                <a:cs typeface="Geneva"/>
              </a:rPr>
              <a:t>Evaluate </a:t>
            </a:r>
            <a:r>
              <a:rPr sz="2800" spc="-145" dirty="0">
                <a:solidFill>
                  <a:srgbClr val="122E5A"/>
                </a:solidFill>
                <a:latin typeface="Geneva"/>
                <a:cs typeface="Geneva"/>
              </a:rPr>
              <a:t>your </a:t>
            </a:r>
            <a:r>
              <a:rPr sz="2800" spc="-70" dirty="0">
                <a:solidFill>
                  <a:srgbClr val="122E5A"/>
                </a:solidFill>
                <a:latin typeface="Geneva"/>
                <a:cs typeface="Geneva"/>
              </a:rPr>
              <a:t>risks, </a:t>
            </a:r>
            <a:r>
              <a:rPr sz="2800" spc="-45" dirty="0">
                <a:solidFill>
                  <a:srgbClr val="122E5A"/>
                </a:solidFill>
                <a:latin typeface="Geneva"/>
                <a:cs typeface="Geneva"/>
              </a:rPr>
              <a:t>ask </a:t>
            </a:r>
            <a:r>
              <a:rPr sz="2800" spc="-110" dirty="0">
                <a:solidFill>
                  <a:srgbClr val="122E5A"/>
                </a:solidFill>
                <a:latin typeface="Geneva"/>
                <a:cs typeface="Geneva"/>
              </a:rPr>
              <a:t>questions,</a:t>
            </a:r>
            <a:r>
              <a:rPr sz="2800" spc="-52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800" spc="-110" dirty="0">
                <a:solidFill>
                  <a:srgbClr val="122E5A"/>
                </a:solidFill>
                <a:latin typeface="Geneva"/>
                <a:cs typeface="Geneva"/>
              </a:rPr>
              <a:t>compare  </a:t>
            </a:r>
            <a:r>
              <a:rPr sz="2800" spc="-75" dirty="0">
                <a:solidFill>
                  <a:srgbClr val="122E5A"/>
                </a:solidFill>
                <a:latin typeface="Geneva"/>
                <a:cs typeface="Geneva"/>
              </a:rPr>
              <a:t>policies </a:t>
            </a:r>
            <a:r>
              <a:rPr sz="2800" spc="-70" dirty="0">
                <a:solidFill>
                  <a:srgbClr val="122E5A"/>
                </a:solidFill>
                <a:latin typeface="Geneva"/>
                <a:cs typeface="Geneva"/>
              </a:rPr>
              <a:t>and</a:t>
            </a:r>
            <a:r>
              <a:rPr sz="2800" spc="-24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800" spc="-65" dirty="0">
                <a:solidFill>
                  <a:srgbClr val="122E5A"/>
                </a:solidFill>
                <a:latin typeface="Geneva"/>
                <a:cs typeface="Geneva"/>
              </a:rPr>
              <a:t>agencies</a:t>
            </a:r>
            <a:endParaRPr sz="2800">
              <a:latin typeface="Geneva"/>
              <a:cs typeface="Geneva"/>
            </a:endParaRPr>
          </a:p>
          <a:p>
            <a:pPr marL="332740" indent="-320040">
              <a:lnSpc>
                <a:spcPct val="100000"/>
              </a:lnSpc>
              <a:spcBef>
                <a:spcPts val="600"/>
              </a:spcBef>
              <a:buChar char="•"/>
              <a:tabLst>
                <a:tab pos="332105" algn="l"/>
                <a:tab pos="332740" algn="l"/>
              </a:tabLst>
            </a:pPr>
            <a:r>
              <a:rPr sz="2800" spc="-60" dirty="0">
                <a:solidFill>
                  <a:srgbClr val="122E5A"/>
                </a:solidFill>
                <a:latin typeface="Geneva"/>
                <a:cs typeface="Geneva"/>
              </a:rPr>
              <a:t>Keep </a:t>
            </a:r>
            <a:r>
              <a:rPr sz="2800" spc="-125" dirty="0">
                <a:solidFill>
                  <a:srgbClr val="122E5A"/>
                </a:solidFill>
                <a:latin typeface="Geneva"/>
                <a:cs typeface="Geneva"/>
              </a:rPr>
              <a:t>accurate </a:t>
            </a:r>
            <a:r>
              <a:rPr sz="2800" spc="-114" dirty="0">
                <a:solidFill>
                  <a:srgbClr val="122E5A"/>
                </a:solidFill>
                <a:latin typeface="Geneva"/>
                <a:cs typeface="Geneva"/>
              </a:rPr>
              <a:t>records </a:t>
            </a:r>
            <a:r>
              <a:rPr sz="2800" spc="-204" dirty="0">
                <a:solidFill>
                  <a:srgbClr val="122E5A"/>
                </a:solidFill>
                <a:latin typeface="Geneva"/>
                <a:cs typeface="Geneva"/>
              </a:rPr>
              <a:t>for</a:t>
            </a:r>
            <a:r>
              <a:rPr sz="2800" spc="-31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800" spc="-65" dirty="0">
                <a:solidFill>
                  <a:srgbClr val="122E5A"/>
                </a:solidFill>
                <a:latin typeface="Geneva"/>
                <a:cs typeface="Geneva"/>
              </a:rPr>
              <a:t>claims</a:t>
            </a:r>
            <a:endParaRPr sz="2800">
              <a:latin typeface="Geneva"/>
              <a:cs typeface="Geneva"/>
            </a:endParaRPr>
          </a:p>
          <a:p>
            <a:pPr marL="332740" marR="1334135" indent="-320040">
              <a:lnSpc>
                <a:spcPct val="100000"/>
              </a:lnSpc>
              <a:spcBef>
                <a:spcPts val="600"/>
              </a:spcBef>
              <a:buChar char="•"/>
              <a:tabLst>
                <a:tab pos="332105" algn="l"/>
                <a:tab pos="332740" algn="l"/>
              </a:tabLst>
            </a:pPr>
            <a:r>
              <a:rPr sz="2800" spc="-60" dirty="0">
                <a:solidFill>
                  <a:srgbClr val="122E5A"/>
                </a:solidFill>
                <a:latin typeface="Geneva"/>
                <a:cs typeface="Geneva"/>
              </a:rPr>
              <a:t>Keep </a:t>
            </a:r>
            <a:r>
              <a:rPr sz="2800" spc="-120" dirty="0">
                <a:solidFill>
                  <a:srgbClr val="122E5A"/>
                </a:solidFill>
                <a:latin typeface="Geneva"/>
                <a:cs typeface="Geneva"/>
              </a:rPr>
              <a:t>emergency </a:t>
            </a:r>
            <a:r>
              <a:rPr sz="2800" spc="-200" dirty="0">
                <a:solidFill>
                  <a:srgbClr val="122E5A"/>
                </a:solidFill>
                <a:latin typeface="Geneva"/>
                <a:cs typeface="Geneva"/>
              </a:rPr>
              <a:t>contact </a:t>
            </a:r>
            <a:r>
              <a:rPr sz="2800" spc="-145" dirty="0">
                <a:solidFill>
                  <a:srgbClr val="122E5A"/>
                </a:solidFill>
                <a:latin typeface="Geneva"/>
                <a:cs typeface="Geneva"/>
              </a:rPr>
              <a:t>information </a:t>
            </a:r>
            <a:r>
              <a:rPr sz="2800" spc="-60" dirty="0">
                <a:solidFill>
                  <a:srgbClr val="122E5A"/>
                </a:solidFill>
                <a:latin typeface="Geneva"/>
                <a:cs typeface="Geneva"/>
              </a:rPr>
              <a:t>in</a:t>
            </a:r>
            <a:r>
              <a:rPr sz="2800" spc="-254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800" spc="-40" dirty="0">
                <a:solidFill>
                  <a:srgbClr val="122E5A"/>
                </a:solidFill>
                <a:latin typeface="Geneva"/>
                <a:cs typeface="Geneva"/>
              </a:rPr>
              <a:t>an  </a:t>
            </a:r>
            <a:r>
              <a:rPr sz="2800" spc="-65" dirty="0">
                <a:solidFill>
                  <a:srgbClr val="122E5A"/>
                </a:solidFill>
                <a:latin typeface="Geneva"/>
                <a:cs typeface="Geneva"/>
              </a:rPr>
              <a:t>accessible</a:t>
            </a:r>
            <a:r>
              <a:rPr sz="2800" spc="-16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800" spc="-70" dirty="0">
                <a:solidFill>
                  <a:srgbClr val="122E5A"/>
                </a:solidFill>
                <a:latin typeface="Geneva"/>
                <a:cs typeface="Geneva"/>
              </a:rPr>
              <a:t>place</a:t>
            </a:r>
            <a:endParaRPr sz="2800">
              <a:latin typeface="Geneva"/>
              <a:cs typeface="Geneva"/>
            </a:endParaRPr>
          </a:p>
          <a:p>
            <a:pPr marL="332740" marR="5080" indent="-320040">
              <a:lnSpc>
                <a:spcPct val="100000"/>
              </a:lnSpc>
              <a:spcBef>
                <a:spcPts val="600"/>
              </a:spcBef>
              <a:buChar char="•"/>
              <a:tabLst>
                <a:tab pos="332105" algn="l"/>
                <a:tab pos="332740" algn="l"/>
              </a:tabLst>
            </a:pPr>
            <a:r>
              <a:rPr sz="2800" spc="-105" dirty="0">
                <a:solidFill>
                  <a:srgbClr val="122E5A"/>
                </a:solidFill>
                <a:latin typeface="Geneva"/>
                <a:cs typeface="Geneva"/>
              </a:rPr>
              <a:t>Update </a:t>
            </a:r>
            <a:r>
              <a:rPr sz="2800" spc="-85" dirty="0">
                <a:solidFill>
                  <a:srgbClr val="122E5A"/>
                </a:solidFill>
                <a:latin typeface="Geneva"/>
                <a:cs typeface="Geneva"/>
              </a:rPr>
              <a:t>beneficiaries, </a:t>
            </a:r>
            <a:r>
              <a:rPr sz="2800" spc="-145" dirty="0">
                <a:solidFill>
                  <a:srgbClr val="122E5A"/>
                </a:solidFill>
                <a:latin typeface="Geneva"/>
                <a:cs typeface="Geneva"/>
              </a:rPr>
              <a:t>obtain </a:t>
            </a:r>
            <a:r>
              <a:rPr sz="2800" spc="-50" dirty="0">
                <a:solidFill>
                  <a:srgbClr val="122E5A"/>
                </a:solidFill>
                <a:latin typeface="Geneva"/>
                <a:cs typeface="Geneva"/>
              </a:rPr>
              <a:t>releases </a:t>
            </a:r>
            <a:r>
              <a:rPr sz="2800" spc="-70" dirty="0">
                <a:solidFill>
                  <a:srgbClr val="122E5A"/>
                </a:solidFill>
                <a:latin typeface="Geneva"/>
                <a:cs typeface="Geneva"/>
              </a:rPr>
              <a:t>and</a:t>
            </a:r>
            <a:r>
              <a:rPr sz="2800" spc="-36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800" spc="-110" dirty="0">
                <a:solidFill>
                  <a:srgbClr val="122E5A"/>
                </a:solidFill>
                <a:latin typeface="Geneva"/>
                <a:cs typeface="Geneva"/>
              </a:rPr>
              <a:t>maintain  </a:t>
            </a:r>
            <a:r>
              <a:rPr sz="2800" spc="-114" dirty="0">
                <a:solidFill>
                  <a:srgbClr val="122E5A"/>
                </a:solidFill>
                <a:latin typeface="Geneva"/>
                <a:cs typeface="Geneva"/>
              </a:rPr>
              <a:t>adequate</a:t>
            </a:r>
            <a:r>
              <a:rPr sz="2800" spc="-14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800" spc="-110" dirty="0">
                <a:solidFill>
                  <a:srgbClr val="122E5A"/>
                </a:solidFill>
                <a:latin typeface="Geneva"/>
                <a:cs typeface="Geneva"/>
              </a:rPr>
              <a:t>coverage</a:t>
            </a:r>
            <a:endParaRPr sz="28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2159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Objectives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119885"/>
            <a:ext cx="8089900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0226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60" dirty="0">
                <a:solidFill>
                  <a:srgbClr val="122E5A"/>
                </a:solidFill>
                <a:latin typeface="Geneva"/>
                <a:cs typeface="Geneva"/>
              </a:rPr>
              <a:t>Identify </a:t>
            </a:r>
            <a:r>
              <a:rPr sz="3000" spc="-215" dirty="0">
                <a:solidFill>
                  <a:srgbClr val="122E5A"/>
                </a:solidFill>
                <a:latin typeface="Geneva"/>
                <a:cs typeface="Geneva"/>
              </a:rPr>
              <a:t>the </a:t>
            </a:r>
            <a:r>
              <a:rPr sz="3000" spc="-190" dirty="0">
                <a:solidFill>
                  <a:srgbClr val="122E5A"/>
                </a:solidFill>
                <a:latin typeface="Geneva"/>
                <a:cs typeface="Geneva"/>
              </a:rPr>
              <a:t>types </a:t>
            </a:r>
            <a:r>
              <a:rPr sz="3000" spc="-245" dirty="0">
                <a:solidFill>
                  <a:srgbClr val="122E5A"/>
                </a:solidFill>
                <a:latin typeface="Geneva"/>
                <a:cs typeface="Geneva"/>
              </a:rPr>
              <a:t>of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insurance </a:t>
            </a:r>
            <a:r>
              <a:rPr sz="3000" spc="-105" dirty="0">
                <a:solidFill>
                  <a:srgbClr val="122E5A"/>
                </a:solidFill>
                <a:latin typeface="Geneva"/>
                <a:cs typeface="Geneva"/>
              </a:rPr>
              <a:t>required </a:t>
            </a:r>
            <a:r>
              <a:rPr sz="3000" spc="-220" dirty="0">
                <a:solidFill>
                  <a:srgbClr val="122E5A"/>
                </a:solidFill>
                <a:latin typeface="Geneva"/>
                <a:cs typeface="Geneva"/>
              </a:rPr>
              <a:t>for</a:t>
            </a:r>
            <a:r>
              <a:rPr sz="3000" spc="-30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5" dirty="0">
                <a:solidFill>
                  <a:srgbClr val="122E5A"/>
                </a:solidFill>
                <a:latin typeface="Geneva"/>
                <a:cs typeface="Geneva"/>
              </a:rPr>
              <a:t>a  </a:t>
            </a:r>
            <a:r>
              <a:rPr sz="3000" spc="-60" dirty="0">
                <a:solidFill>
                  <a:srgbClr val="122E5A"/>
                </a:solidFill>
                <a:latin typeface="Geneva"/>
                <a:cs typeface="Geneva"/>
              </a:rPr>
              <a:t>small</a:t>
            </a:r>
            <a:r>
              <a:rPr sz="3000" spc="-18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business</a:t>
            </a:r>
            <a:endParaRPr sz="3000">
              <a:latin typeface="Geneva"/>
              <a:cs typeface="Geneva"/>
            </a:endParaRPr>
          </a:p>
          <a:p>
            <a:pPr marL="355600" marR="1018540" indent="-342900">
              <a:lnSpc>
                <a:spcPct val="100000"/>
              </a:lnSpc>
              <a:spcBef>
                <a:spcPts val="1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60" dirty="0">
                <a:solidFill>
                  <a:srgbClr val="122E5A"/>
                </a:solidFill>
                <a:latin typeface="Geneva"/>
                <a:cs typeface="Geneva"/>
              </a:rPr>
              <a:t>Identify </a:t>
            </a:r>
            <a:r>
              <a:rPr sz="3000" spc="-190" dirty="0">
                <a:solidFill>
                  <a:srgbClr val="122E5A"/>
                </a:solidFill>
                <a:latin typeface="Geneva"/>
                <a:cs typeface="Geneva"/>
              </a:rPr>
              <a:t>other types </a:t>
            </a:r>
            <a:r>
              <a:rPr sz="3000" spc="-245" dirty="0">
                <a:solidFill>
                  <a:srgbClr val="122E5A"/>
                </a:solidFill>
                <a:latin typeface="Geneva"/>
                <a:cs typeface="Geneva"/>
              </a:rPr>
              <a:t>of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insurance </a:t>
            </a:r>
            <a:r>
              <a:rPr sz="3000" spc="5" dirty="0">
                <a:solidFill>
                  <a:srgbClr val="122E5A"/>
                </a:solidFill>
                <a:latin typeface="Geneva"/>
                <a:cs typeface="Geneva"/>
              </a:rPr>
              <a:t>a</a:t>
            </a:r>
            <a:r>
              <a:rPr sz="3000" spc="-26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55" dirty="0">
                <a:solidFill>
                  <a:srgbClr val="122E5A"/>
                </a:solidFill>
                <a:latin typeface="Geneva"/>
                <a:cs typeface="Geneva"/>
              </a:rPr>
              <a:t>small  </a:t>
            </a: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business </a:t>
            </a:r>
            <a:r>
              <a:rPr sz="3000" spc="-90" dirty="0">
                <a:solidFill>
                  <a:srgbClr val="122E5A"/>
                </a:solidFill>
                <a:latin typeface="Geneva"/>
                <a:cs typeface="Geneva"/>
              </a:rPr>
              <a:t>should</a:t>
            </a:r>
            <a:r>
              <a:rPr sz="3000" spc="-33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00" dirty="0">
                <a:solidFill>
                  <a:srgbClr val="122E5A"/>
                </a:solidFill>
                <a:latin typeface="Geneva"/>
                <a:cs typeface="Geneva"/>
              </a:rPr>
              <a:t>consider</a:t>
            </a:r>
            <a:endParaRPr sz="3000">
              <a:latin typeface="Geneva"/>
              <a:cs typeface="Geneva"/>
            </a:endParaRPr>
          </a:p>
          <a:p>
            <a:pPr marL="355600" marR="5080" indent="-342900">
              <a:lnSpc>
                <a:spcPct val="100000"/>
              </a:lnSpc>
              <a:spcBef>
                <a:spcPts val="1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solidFill>
                  <a:srgbClr val="122E5A"/>
                </a:solidFill>
                <a:latin typeface="Geneva"/>
                <a:cs typeface="Geneva"/>
              </a:rPr>
              <a:t>Explain </a:t>
            </a:r>
            <a:r>
              <a:rPr sz="3000" spc="-160" dirty="0">
                <a:solidFill>
                  <a:srgbClr val="122E5A"/>
                </a:solidFill>
                <a:latin typeface="Geneva"/>
                <a:cs typeface="Geneva"/>
              </a:rPr>
              <a:t>why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insurance </a:t>
            </a:r>
            <a:r>
              <a:rPr sz="3000" spc="-35" dirty="0">
                <a:solidFill>
                  <a:srgbClr val="122E5A"/>
                </a:solidFill>
                <a:latin typeface="Geneva"/>
                <a:cs typeface="Geneva"/>
              </a:rPr>
              <a:t>is </a:t>
            </a:r>
            <a:r>
              <a:rPr sz="3000" spc="-195" dirty="0">
                <a:solidFill>
                  <a:srgbClr val="122E5A"/>
                </a:solidFill>
                <a:latin typeface="Geneva"/>
                <a:cs typeface="Geneva"/>
              </a:rPr>
              <a:t>important </a:t>
            </a:r>
            <a:r>
              <a:rPr sz="3000" spc="-215" dirty="0">
                <a:solidFill>
                  <a:srgbClr val="122E5A"/>
                </a:solidFill>
                <a:latin typeface="Geneva"/>
                <a:cs typeface="Geneva"/>
              </a:rPr>
              <a:t>for </a:t>
            </a:r>
            <a:r>
              <a:rPr sz="3000" spc="5" dirty="0">
                <a:solidFill>
                  <a:srgbClr val="122E5A"/>
                </a:solidFill>
                <a:latin typeface="Geneva"/>
                <a:cs typeface="Geneva"/>
              </a:rPr>
              <a:t>a</a:t>
            </a:r>
            <a:r>
              <a:rPr sz="3000" spc="-60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55" dirty="0">
                <a:solidFill>
                  <a:srgbClr val="122E5A"/>
                </a:solidFill>
                <a:latin typeface="Geneva"/>
                <a:cs typeface="Geneva"/>
              </a:rPr>
              <a:t>small  </a:t>
            </a: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business</a:t>
            </a:r>
            <a:endParaRPr sz="30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1981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072" y="1043685"/>
            <a:ext cx="6688455" cy="266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indent="-337820">
              <a:lnSpc>
                <a:spcPct val="100000"/>
              </a:lnSpc>
              <a:spcBef>
                <a:spcPts val="100"/>
              </a:spcBef>
              <a:buChar char="•"/>
              <a:tabLst>
                <a:tab pos="350520" algn="l"/>
                <a:tab pos="351155" algn="l"/>
              </a:tabLst>
            </a:pPr>
            <a:r>
              <a:rPr sz="3000" spc="-145" dirty="0">
                <a:solidFill>
                  <a:srgbClr val="122E5A"/>
                </a:solidFill>
                <a:latin typeface="Geneva"/>
                <a:cs typeface="Geneva"/>
              </a:rPr>
              <a:t>What </a:t>
            </a:r>
            <a:r>
              <a:rPr sz="3000" spc="-100" dirty="0">
                <a:solidFill>
                  <a:srgbClr val="122E5A"/>
                </a:solidFill>
                <a:latin typeface="Geneva"/>
                <a:cs typeface="Geneva"/>
              </a:rPr>
              <a:t>final </a:t>
            </a:r>
            <a:r>
              <a:rPr sz="3000" spc="-125" dirty="0">
                <a:solidFill>
                  <a:srgbClr val="122E5A"/>
                </a:solidFill>
                <a:latin typeface="Geneva"/>
                <a:cs typeface="Geneva"/>
              </a:rPr>
              <a:t>questions </a:t>
            </a:r>
            <a:r>
              <a:rPr sz="3000" spc="-145" dirty="0">
                <a:solidFill>
                  <a:srgbClr val="122E5A"/>
                </a:solidFill>
                <a:latin typeface="Geneva"/>
                <a:cs typeface="Geneva"/>
              </a:rPr>
              <a:t>do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you</a:t>
            </a:r>
            <a:r>
              <a:rPr sz="3000" spc="-409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have?</a:t>
            </a:r>
            <a:endParaRPr sz="3000">
              <a:latin typeface="Geneva"/>
              <a:cs typeface="Geneva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122E5A"/>
              </a:buClr>
              <a:buFont typeface="Geneva"/>
              <a:buChar char="•"/>
            </a:pPr>
            <a:endParaRPr sz="2900">
              <a:latin typeface="Times"/>
              <a:cs typeface="Times"/>
            </a:endParaRPr>
          </a:p>
          <a:p>
            <a:pPr marL="350520" indent="-337820">
              <a:lnSpc>
                <a:spcPct val="100000"/>
              </a:lnSpc>
              <a:buChar char="•"/>
              <a:tabLst>
                <a:tab pos="350520" algn="l"/>
                <a:tab pos="351155" algn="l"/>
              </a:tabLst>
            </a:pPr>
            <a:r>
              <a:rPr sz="3000" spc="-145" dirty="0">
                <a:solidFill>
                  <a:srgbClr val="122E5A"/>
                </a:solidFill>
                <a:latin typeface="Geneva"/>
                <a:cs typeface="Geneva"/>
              </a:rPr>
              <a:t>What </a:t>
            </a:r>
            <a:r>
              <a:rPr sz="3000" spc="-85" dirty="0">
                <a:solidFill>
                  <a:srgbClr val="122E5A"/>
                </a:solidFill>
                <a:latin typeface="Geneva"/>
                <a:cs typeface="Geneva"/>
              </a:rPr>
              <a:t>have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you</a:t>
            </a:r>
            <a:r>
              <a:rPr sz="3000" spc="-31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learned?</a:t>
            </a:r>
            <a:endParaRPr sz="3000">
              <a:latin typeface="Geneva"/>
              <a:cs typeface="Geneva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122E5A"/>
              </a:buClr>
              <a:buFont typeface="Geneva"/>
              <a:buChar char="•"/>
            </a:pPr>
            <a:endParaRPr sz="2900">
              <a:latin typeface="Times"/>
              <a:cs typeface="Times"/>
            </a:endParaRPr>
          </a:p>
          <a:p>
            <a:pPr marL="350520" indent="-337820">
              <a:lnSpc>
                <a:spcPct val="100000"/>
              </a:lnSpc>
              <a:buChar char="•"/>
              <a:tabLst>
                <a:tab pos="350520" algn="l"/>
                <a:tab pos="351155" algn="l"/>
              </a:tabLst>
            </a:pP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How </a:t>
            </a:r>
            <a:r>
              <a:rPr sz="3000" spc="-114" dirty="0">
                <a:solidFill>
                  <a:srgbClr val="122E5A"/>
                </a:solidFill>
                <a:latin typeface="Geneva"/>
                <a:cs typeface="Geneva"/>
              </a:rPr>
              <a:t>would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you </a:t>
            </a:r>
            <a:r>
              <a:rPr sz="3000" spc="-114" dirty="0">
                <a:solidFill>
                  <a:srgbClr val="122E5A"/>
                </a:solidFill>
                <a:latin typeface="Geneva"/>
                <a:cs typeface="Geneva"/>
              </a:rPr>
              <a:t>evaluate </a:t>
            </a:r>
            <a:r>
              <a:rPr sz="3000" spc="-215" dirty="0">
                <a:solidFill>
                  <a:srgbClr val="122E5A"/>
                </a:solidFill>
                <a:latin typeface="Geneva"/>
                <a:cs typeface="Geneva"/>
              </a:rPr>
              <a:t>the</a:t>
            </a:r>
            <a:r>
              <a:rPr sz="3000" spc="-54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training?</a:t>
            </a:r>
            <a:endParaRPr sz="3000">
              <a:latin typeface="Geneva"/>
              <a:cs typeface="Gene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600" y="4038600"/>
            <a:ext cx="2063496" cy="1609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Conc</a:t>
            </a:r>
            <a:r>
              <a:rPr spc="-15" dirty="0"/>
              <a:t>l</a:t>
            </a:r>
            <a:r>
              <a:rPr spc="-95" dirty="0"/>
              <a:t>usion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07890"/>
            <a:ext cx="8171180" cy="42100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000" spc="-25" dirty="0">
                <a:solidFill>
                  <a:srgbClr val="122E5A"/>
                </a:solidFill>
                <a:latin typeface="Geneva"/>
                <a:cs typeface="Geneva"/>
              </a:rPr>
              <a:t>You </a:t>
            </a:r>
            <a:r>
              <a:rPr sz="3000" spc="-80" dirty="0">
                <a:solidFill>
                  <a:srgbClr val="122E5A"/>
                </a:solidFill>
                <a:latin typeface="Geneva"/>
                <a:cs typeface="Geneva"/>
              </a:rPr>
              <a:t>learned</a:t>
            </a:r>
            <a:r>
              <a:rPr sz="3000" spc="-35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60" dirty="0">
                <a:solidFill>
                  <a:srgbClr val="122E5A"/>
                </a:solidFill>
                <a:latin typeface="Geneva"/>
                <a:cs typeface="Geneva"/>
              </a:rPr>
              <a:t>about:</a:t>
            </a:r>
            <a:endParaRPr sz="3000">
              <a:latin typeface="Geneva"/>
              <a:cs typeface="Geneva"/>
            </a:endParaRPr>
          </a:p>
          <a:p>
            <a:pPr marL="756285" marR="679450" indent="-286385" algn="just">
              <a:lnSpc>
                <a:spcPct val="100000"/>
              </a:lnSpc>
              <a:spcBef>
                <a:spcPts val="610"/>
              </a:spcBef>
              <a:buChar char="•"/>
              <a:tabLst>
                <a:tab pos="756920" algn="l"/>
              </a:tabLst>
            </a:pPr>
            <a:r>
              <a:rPr sz="2800" spc="-15" dirty="0">
                <a:solidFill>
                  <a:srgbClr val="001F5F"/>
                </a:solidFill>
                <a:latin typeface="Geneva"/>
                <a:cs typeface="Geneva"/>
              </a:rPr>
              <a:t>Small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business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insurance </a:t>
            </a:r>
            <a:r>
              <a:rPr sz="2800" spc="-125" dirty="0">
                <a:solidFill>
                  <a:srgbClr val="001F5F"/>
                </a:solidFill>
                <a:latin typeface="Geneva"/>
                <a:cs typeface="Geneva"/>
              </a:rPr>
              <a:t>requirements</a:t>
            </a:r>
            <a:r>
              <a:rPr sz="2800" spc="-45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for  </a:t>
            </a:r>
            <a:r>
              <a:rPr sz="2800" spc="-95" dirty="0">
                <a:solidFill>
                  <a:srgbClr val="001F5F"/>
                </a:solidFill>
                <a:latin typeface="Geneva"/>
                <a:cs typeface="Geneva"/>
              </a:rPr>
              <a:t>professional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licensing, </a:t>
            </a:r>
            <a:r>
              <a:rPr sz="2800" spc="-140" dirty="0">
                <a:solidFill>
                  <a:srgbClr val="001F5F"/>
                </a:solidFill>
                <a:latin typeface="Geneva"/>
                <a:cs typeface="Geneva"/>
              </a:rPr>
              <a:t>unemployment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  </a:t>
            </a:r>
            <a:r>
              <a:rPr sz="2800" spc="-130" dirty="0">
                <a:solidFill>
                  <a:srgbClr val="001F5F"/>
                </a:solidFill>
                <a:latin typeface="Geneva"/>
                <a:cs typeface="Geneva"/>
              </a:rPr>
              <a:t>worker’s</a:t>
            </a:r>
            <a:r>
              <a:rPr sz="2800" spc="-16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25" dirty="0">
                <a:solidFill>
                  <a:srgbClr val="001F5F"/>
                </a:solidFill>
                <a:latin typeface="Geneva"/>
                <a:cs typeface="Geneva"/>
              </a:rPr>
              <a:t>compensation</a:t>
            </a:r>
            <a:endParaRPr sz="2800">
              <a:latin typeface="Geneva"/>
              <a:cs typeface="Geneva"/>
            </a:endParaRPr>
          </a:p>
          <a:p>
            <a:pPr marL="756285" marR="5080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55" dirty="0">
                <a:solidFill>
                  <a:srgbClr val="001F5F"/>
                </a:solidFill>
                <a:latin typeface="Geneva"/>
                <a:cs typeface="Geneva"/>
              </a:rPr>
              <a:t>Insurance </a:t>
            </a: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required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for the </a:t>
            </a:r>
            <a:r>
              <a:rPr sz="2800" spc="-180" dirty="0">
                <a:solidFill>
                  <a:srgbClr val="001F5F"/>
                </a:solidFill>
                <a:latin typeface="Geneva"/>
                <a:cs typeface="Geneva"/>
              </a:rPr>
              <a:t>protection </a:t>
            </a:r>
            <a:r>
              <a:rPr sz="2800" spc="-229" dirty="0">
                <a:solidFill>
                  <a:srgbClr val="001F5F"/>
                </a:solidFill>
                <a:latin typeface="Geneva"/>
                <a:cs typeface="Geneva"/>
              </a:rPr>
              <a:t>of </a:t>
            </a:r>
            <a:r>
              <a:rPr sz="2800" spc="-75" dirty="0">
                <a:solidFill>
                  <a:srgbClr val="001F5F"/>
                </a:solidFill>
                <a:latin typeface="Geneva"/>
                <a:cs typeface="Geneva"/>
              </a:rPr>
              <a:t>lenders 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</a:t>
            </a:r>
            <a:r>
              <a:rPr sz="2800" spc="-15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30" dirty="0">
                <a:solidFill>
                  <a:srgbClr val="001F5F"/>
                </a:solidFill>
                <a:latin typeface="Geneva"/>
                <a:cs typeface="Geneva"/>
              </a:rPr>
              <a:t>investors</a:t>
            </a:r>
            <a:endParaRPr sz="2800">
              <a:latin typeface="Geneva"/>
              <a:cs typeface="Geneva"/>
            </a:endParaRPr>
          </a:p>
          <a:p>
            <a:pPr marL="756285" marR="405765" indent="-286385">
              <a:lnSpc>
                <a:spcPct val="100000"/>
              </a:lnSpc>
              <a:spcBef>
                <a:spcPts val="605"/>
              </a:spcBef>
              <a:buChar char="•"/>
              <a:tabLst>
                <a:tab pos="756920" algn="l"/>
              </a:tabLst>
            </a:pPr>
            <a:r>
              <a:rPr sz="2800" spc="-130" dirty="0">
                <a:solidFill>
                  <a:srgbClr val="001F5F"/>
                </a:solidFill>
                <a:latin typeface="Geneva"/>
                <a:cs typeface="Geneva"/>
              </a:rPr>
              <a:t>Other </a:t>
            </a:r>
            <a:r>
              <a:rPr sz="2800" spc="-175" dirty="0">
                <a:solidFill>
                  <a:srgbClr val="001F5F"/>
                </a:solidFill>
                <a:latin typeface="Geneva"/>
                <a:cs typeface="Geneva"/>
              </a:rPr>
              <a:t>types </a:t>
            </a:r>
            <a:r>
              <a:rPr sz="2800" spc="-229" dirty="0">
                <a:solidFill>
                  <a:srgbClr val="001F5F"/>
                </a:solidFill>
                <a:latin typeface="Geneva"/>
                <a:cs typeface="Geneva"/>
              </a:rPr>
              <a:t>of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insurance </a:t>
            </a:r>
            <a:r>
              <a:rPr sz="2800" spc="-305" dirty="0">
                <a:solidFill>
                  <a:srgbClr val="001F5F"/>
                </a:solidFill>
                <a:latin typeface="Geneva"/>
                <a:cs typeface="Geneva"/>
              </a:rPr>
              <a:t>to </a:t>
            </a:r>
            <a:r>
              <a:rPr sz="2800" spc="-50" dirty="0">
                <a:solidFill>
                  <a:srgbClr val="001F5F"/>
                </a:solidFill>
                <a:latin typeface="Geneva"/>
                <a:cs typeface="Geneva"/>
              </a:rPr>
              <a:t>lessen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risks </a:t>
            </a:r>
            <a:r>
              <a:rPr sz="2800" spc="-229" dirty="0">
                <a:solidFill>
                  <a:srgbClr val="001F5F"/>
                </a:solidFill>
                <a:latin typeface="Geneva"/>
                <a:cs typeface="Geneva"/>
              </a:rPr>
              <a:t>of  </a:t>
            </a:r>
            <a:r>
              <a:rPr sz="2800" spc="-105" dirty="0">
                <a:solidFill>
                  <a:srgbClr val="001F5F"/>
                </a:solidFill>
                <a:latin typeface="Geneva"/>
                <a:cs typeface="Geneva"/>
              </a:rPr>
              <a:t>disaster, </a:t>
            </a:r>
            <a:r>
              <a:rPr sz="2800" spc="-110" dirty="0">
                <a:solidFill>
                  <a:srgbClr val="001F5F"/>
                </a:solidFill>
                <a:latin typeface="Geneva"/>
                <a:cs typeface="Geneva"/>
              </a:rPr>
              <a:t>liability,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loss </a:t>
            </a:r>
            <a:r>
              <a:rPr sz="2800" spc="-229" dirty="0">
                <a:solidFill>
                  <a:srgbClr val="001F5F"/>
                </a:solidFill>
                <a:latin typeface="Geneva"/>
                <a:cs typeface="Geneva"/>
              </a:rPr>
              <a:t>of </a:t>
            </a: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income, </a:t>
            </a:r>
            <a:r>
              <a:rPr sz="2800" spc="-80" dirty="0">
                <a:solidFill>
                  <a:srgbClr val="001F5F"/>
                </a:solidFill>
                <a:latin typeface="Geneva"/>
                <a:cs typeface="Geneva"/>
              </a:rPr>
              <a:t>injuries</a:t>
            </a:r>
            <a:r>
              <a:rPr sz="2800" spc="-31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  </a:t>
            </a:r>
            <a:r>
              <a:rPr sz="2800" spc="-145" dirty="0">
                <a:solidFill>
                  <a:srgbClr val="001F5F"/>
                </a:solidFill>
                <a:latin typeface="Geneva"/>
                <a:cs typeface="Geneva"/>
              </a:rPr>
              <a:t>death</a:t>
            </a:r>
            <a:endParaRPr sz="2800">
              <a:latin typeface="Geneva"/>
              <a:cs typeface="Gene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5690" y="5743143"/>
            <a:ext cx="1358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rgbClr val="001F5F"/>
                </a:solidFill>
                <a:latin typeface="Geneva"/>
                <a:cs typeface="Geneva"/>
              </a:rPr>
              <a:t>Continued</a:t>
            </a:r>
            <a:r>
              <a:rPr sz="1800" spc="-14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1800" spc="-55" dirty="0">
                <a:solidFill>
                  <a:srgbClr val="001F5F"/>
                </a:solidFill>
                <a:latin typeface="Geneva"/>
                <a:cs typeface="Geneva"/>
              </a:rPr>
              <a:t>…</a:t>
            </a:r>
            <a:endParaRPr sz="18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Conc</a:t>
            </a:r>
            <a:r>
              <a:rPr spc="-15" dirty="0"/>
              <a:t>l</a:t>
            </a:r>
            <a:r>
              <a:rPr spc="-95" dirty="0"/>
              <a:t>usion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07890"/>
            <a:ext cx="8091170" cy="343281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000" spc="-25" dirty="0">
                <a:solidFill>
                  <a:srgbClr val="BEBEBE"/>
                </a:solidFill>
                <a:latin typeface="Geneva"/>
                <a:cs typeface="Geneva"/>
              </a:rPr>
              <a:t>You </a:t>
            </a:r>
            <a:r>
              <a:rPr sz="3000" spc="-80" dirty="0">
                <a:solidFill>
                  <a:srgbClr val="BEBEBE"/>
                </a:solidFill>
                <a:latin typeface="Geneva"/>
                <a:cs typeface="Geneva"/>
              </a:rPr>
              <a:t>learned</a:t>
            </a:r>
            <a:r>
              <a:rPr sz="3000" spc="-350" dirty="0">
                <a:solidFill>
                  <a:srgbClr val="BEBEBE"/>
                </a:solidFill>
                <a:latin typeface="Geneva"/>
                <a:cs typeface="Geneva"/>
              </a:rPr>
              <a:t> </a:t>
            </a:r>
            <a:r>
              <a:rPr sz="3000" spc="-160" dirty="0">
                <a:solidFill>
                  <a:srgbClr val="BEBEBE"/>
                </a:solidFill>
                <a:latin typeface="Geneva"/>
                <a:cs typeface="Geneva"/>
              </a:rPr>
              <a:t>about:</a:t>
            </a:r>
            <a:endParaRPr sz="30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10"/>
              </a:spcBef>
              <a:buChar char="•"/>
              <a:tabLst>
                <a:tab pos="756920" algn="l"/>
              </a:tabLst>
            </a:pPr>
            <a:r>
              <a:rPr sz="2800" spc="-75" dirty="0">
                <a:solidFill>
                  <a:srgbClr val="001F5F"/>
                </a:solidFill>
                <a:latin typeface="Geneva"/>
                <a:cs typeface="Geneva"/>
              </a:rPr>
              <a:t>The </a:t>
            </a:r>
            <a:r>
              <a:rPr sz="2800" spc="-135" dirty="0">
                <a:solidFill>
                  <a:srgbClr val="001F5F"/>
                </a:solidFill>
                <a:latin typeface="Geneva"/>
                <a:cs typeface="Geneva"/>
              </a:rPr>
              <a:t>importance </a:t>
            </a:r>
            <a:r>
              <a:rPr sz="2800" spc="-229" dirty="0">
                <a:solidFill>
                  <a:srgbClr val="001F5F"/>
                </a:solidFill>
                <a:latin typeface="Geneva"/>
                <a:cs typeface="Geneva"/>
              </a:rPr>
              <a:t>of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insurance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for </a:t>
            </a:r>
            <a:r>
              <a:rPr sz="2800" spc="-140" dirty="0">
                <a:solidFill>
                  <a:srgbClr val="001F5F"/>
                </a:solidFill>
                <a:latin typeface="Geneva"/>
                <a:cs typeface="Geneva"/>
              </a:rPr>
              <a:t>your</a:t>
            </a:r>
            <a:r>
              <a:rPr sz="2800" spc="-24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business</a:t>
            </a:r>
            <a:endParaRPr sz="2800">
              <a:latin typeface="Geneva"/>
              <a:cs typeface="Geneva"/>
            </a:endParaRPr>
          </a:p>
          <a:p>
            <a:pPr marL="756285" marR="462280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105" dirty="0">
                <a:solidFill>
                  <a:srgbClr val="001F5F"/>
                </a:solidFill>
                <a:latin typeface="Geneva"/>
                <a:cs typeface="Geneva"/>
              </a:rPr>
              <a:t>Differences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in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insurance </a:t>
            </a:r>
            <a:r>
              <a:rPr sz="2800" spc="-75" dirty="0">
                <a:solidFill>
                  <a:srgbClr val="001F5F"/>
                </a:solidFill>
                <a:latin typeface="Geneva"/>
                <a:cs typeface="Geneva"/>
              </a:rPr>
              <a:t>policies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for</a:t>
            </a:r>
            <a:r>
              <a:rPr sz="2800" spc="-47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90" dirty="0">
                <a:solidFill>
                  <a:srgbClr val="001F5F"/>
                </a:solidFill>
                <a:latin typeface="Geneva"/>
                <a:cs typeface="Geneva"/>
              </a:rPr>
              <a:t>various  </a:t>
            </a:r>
            <a:r>
              <a:rPr sz="2800" spc="-175" dirty="0">
                <a:solidFill>
                  <a:srgbClr val="001F5F"/>
                </a:solidFill>
                <a:latin typeface="Geneva"/>
                <a:cs typeface="Geneva"/>
              </a:rPr>
              <a:t>types </a:t>
            </a:r>
            <a:r>
              <a:rPr sz="2800" spc="-229" dirty="0">
                <a:solidFill>
                  <a:srgbClr val="001F5F"/>
                </a:solidFill>
                <a:latin typeface="Geneva"/>
                <a:cs typeface="Geneva"/>
              </a:rPr>
              <a:t>of </a:t>
            </a:r>
            <a:r>
              <a:rPr sz="2800" spc="-114" dirty="0">
                <a:solidFill>
                  <a:srgbClr val="001F5F"/>
                </a:solidFill>
                <a:latin typeface="Geneva"/>
                <a:cs typeface="Geneva"/>
              </a:rPr>
              <a:t>facilities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</a:t>
            </a:r>
            <a:r>
              <a:rPr sz="2800" spc="-114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20" dirty="0">
                <a:solidFill>
                  <a:srgbClr val="001F5F"/>
                </a:solidFill>
                <a:latin typeface="Geneva"/>
                <a:cs typeface="Geneva"/>
              </a:rPr>
              <a:t>locations</a:t>
            </a:r>
            <a:endParaRPr sz="28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75" dirty="0">
                <a:solidFill>
                  <a:srgbClr val="001F5F"/>
                </a:solidFill>
                <a:latin typeface="Geneva"/>
                <a:cs typeface="Geneva"/>
              </a:rPr>
              <a:t>Comparing policies, </a:t>
            </a:r>
            <a:r>
              <a:rPr sz="2800" spc="-130" dirty="0">
                <a:solidFill>
                  <a:srgbClr val="001F5F"/>
                </a:solidFill>
                <a:latin typeface="Geneva"/>
                <a:cs typeface="Geneva"/>
              </a:rPr>
              <a:t>agents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</a:t>
            </a:r>
            <a:r>
              <a:rPr sz="2800" spc="-31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10" dirty="0">
                <a:solidFill>
                  <a:srgbClr val="001F5F"/>
                </a:solidFill>
                <a:latin typeface="Geneva"/>
                <a:cs typeface="Geneva"/>
              </a:rPr>
              <a:t>providers</a:t>
            </a:r>
            <a:endParaRPr sz="2800">
              <a:latin typeface="Geneva"/>
              <a:cs typeface="Geneva"/>
            </a:endParaRPr>
          </a:p>
          <a:p>
            <a:pPr marL="756285" marR="825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140" dirty="0">
                <a:solidFill>
                  <a:srgbClr val="001F5F"/>
                </a:solidFill>
                <a:latin typeface="Geneva"/>
                <a:cs typeface="Geneva"/>
              </a:rPr>
              <a:t>What </a:t>
            </a:r>
            <a:r>
              <a:rPr sz="2800" spc="-305" dirty="0">
                <a:solidFill>
                  <a:srgbClr val="001F5F"/>
                </a:solidFill>
                <a:latin typeface="Geneva"/>
                <a:cs typeface="Geneva"/>
              </a:rPr>
              <a:t>to </a:t>
            </a:r>
            <a:r>
              <a:rPr sz="2800" spc="-135" dirty="0">
                <a:solidFill>
                  <a:srgbClr val="001F5F"/>
                </a:solidFill>
                <a:latin typeface="Geneva"/>
                <a:cs typeface="Geneva"/>
              </a:rPr>
              <a:t>do </a:t>
            </a:r>
            <a:r>
              <a:rPr sz="2800" spc="-145" dirty="0">
                <a:solidFill>
                  <a:srgbClr val="001F5F"/>
                </a:solidFill>
                <a:latin typeface="Geneva"/>
                <a:cs typeface="Geneva"/>
              </a:rPr>
              <a:t>before </a:t>
            </a:r>
            <a:r>
              <a:rPr sz="2800" spc="-140" dirty="0">
                <a:solidFill>
                  <a:srgbClr val="001F5F"/>
                </a:solidFill>
                <a:latin typeface="Geneva"/>
                <a:cs typeface="Geneva"/>
              </a:rPr>
              <a:t>you </a:t>
            </a:r>
            <a:r>
              <a:rPr sz="2800" spc="-125" dirty="0">
                <a:solidFill>
                  <a:srgbClr val="001F5F"/>
                </a:solidFill>
                <a:latin typeface="Geneva"/>
                <a:cs typeface="Geneva"/>
              </a:rPr>
              <a:t>buy, </a:t>
            </a:r>
            <a:r>
              <a:rPr sz="2800" spc="-80" dirty="0">
                <a:solidFill>
                  <a:srgbClr val="001F5F"/>
                </a:solidFill>
                <a:latin typeface="Geneva"/>
                <a:cs typeface="Geneva"/>
              </a:rPr>
              <a:t>while </a:t>
            </a:r>
            <a:r>
              <a:rPr sz="2800" spc="-140" dirty="0">
                <a:solidFill>
                  <a:srgbClr val="001F5F"/>
                </a:solidFill>
                <a:latin typeface="Geneva"/>
                <a:cs typeface="Geneva"/>
              </a:rPr>
              <a:t>you </a:t>
            </a:r>
            <a:r>
              <a:rPr sz="2800" spc="-80" dirty="0">
                <a:solidFill>
                  <a:srgbClr val="001F5F"/>
                </a:solidFill>
                <a:latin typeface="Geneva"/>
                <a:cs typeface="Geneva"/>
              </a:rPr>
              <a:t>have</a:t>
            </a:r>
            <a:r>
              <a:rPr sz="2800" spc="-21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200" dirty="0">
                <a:solidFill>
                  <a:srgbClr val="001F5F"/>
                </a:solidFill>
                <a:latin typeface="Geneva"/>
                <a:cs typeface="Geneva"/>
              </a:rPr>
              <a:t>the  </a:t>
            </a:r>
            <a:r>
              <a:rPr sz="2800" spc="-114" dirty="0">
                <a:solidFill>
                  <a:srgbClr val="001F5F"/>
                </a:solidFill>
                <a:latin typeface="Geneva"/>
                <a:cs typeface="Geneva"/>
              </a:rPr>
              <a:t>policy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 </a:t>
            </a:r>
            <a:r>
              <a:rPr sz="2800" spc="-200" dirty="0">
                <a:solidFill>
                  <a:srgbClr val="001F5F"/>
                </a:solidFill>
                <a:latin typeface="Geneva"/>
                <a:cs typeface="Geneva"/>
              </a:rPr>
              <a:t>after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the</a:t>
            </a:r>
            <a:r>
              <a:rPr sz="2800" spc="-22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80" dirty="0">
                <a:solidFill>
                  <a:srgbClr val="001F5F"/>
                </a:solidFill>
                <a:latin typeface="Geneva"/>
                <a:cs typeface="Geneva"/>
              </a:rPr>
              <a:t>purchase</a:t>
            </a:r>
            <a:endParaRPr sz="28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56361"/>
            <a:ext cx="4269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75" dirty="0">
                <a:solidFill>
                  <a:srgbClr val="C1951C"/>
                </a:solidFill>
                <a:latin typeface="Geneva"/>
                <a:cs typeface="Geneva"/>
              </a:rPr>
              <a:t>What </a:t>
            </a:r>
            <a:r>
              <a:rPr sz="3600" spc="-55" dirty="0">
                <a:solidFill>
                  <a:srgbClr val="C1951C"/>
                </a:solidFill>
                <a:latin typeface="Geneva"/>
                <a:cs typeface="Geneva"/>
              </a:rPr>
              <a:t>Do </a:t>
            </a:r>
            <a:r>
              <a:rPr sz="3600" spc="-25" dirty="0">
                <a:solidFill>
                  <a:srgbClr val="C1951C"/>
                </a:solidFill>
                <a:latin typeface="Geneva"/>
                <a:cs typeface="Geneva"/>
              </a:rPr>
              <a:t>You</a:t>
            </a:r>
            <a:r>
              <a:rPr sz="3600" spc="-450" dirty="0">
                <a:solidFill>
                  <a:srgbClr val="C1951C"/>
                </a:solidFill>
                <a:latin typeface="Geneva"/>
                <a:cs typeface="Geneva"/>
              </a:rPr>
              <a:t> </a:t>
            </a:r>
            <a:r>
              <a:rPr sz="3600" spc="-105" dirty="0">
                <a:solidFill>
                  <a:srgbClr val="C1951C"/>
                </a:solidFill>
                <a:latin typeface="Geneva"/>
                <a:cs typeface="Geneva"/>
              </a:rPr>
              <a:t>Know?</a:t>
            </a:r>
            <a:endParaRPr sz="3600">
              <a:latin typeface="Geneva"/>
              <a:cs typeface="Genev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0700" y="2339466"/>
            <a:ext cx="58883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45" dirty="0">
                <a:solidFill>
                  <a:srgbClr val="122E5A"/>
                </a:solidFill>
                <a:latin typeface="Geneva"/>
                <a:cs typeface="Geneva"/>
              </a:rPr>
              <a:t>What do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you </a:t>
            </a:r>
            <a:r>
              <a:rPr sz="3000" spc="-135" dirty="0">
                <a:solidFill>
                  <a:srgbClr val="122E5A"/>
                </a:solidFill>
                <a:latin typeface="Geneva"/>
                <a:cs typeface="Geneva"/>
              </a:rPr>
              <a:t>know </a:t>
            </a:r>
            <a:r>
              <a:rPr sz="3000" spc="-155" dirty="0">
                <a:solidFill>
                  <a:srgbClr val="122E5A"/>
                </a:solidFill>
                <a:latin typeface="Geneva"/>
                <a:cs typeface="Geneva"/>
              </a:rPr>
              <a:t>or </a:t>
            </a:r>
            <a:r>
              <a:rPr sz="3000" spc="-190" dirty="0">
                <a:solidFill>
                  <a:srgbClr val="122E5A"/>
                </a:solidFill>
                <a:latin typeface="Geneva"/>
                <a:cs typeface="Geneva"/>
              </a:rPr>
              <a:t>want </a:t>
            </a:r>
            <a:r>
              <a:rPr sz="3000" spc="-330" dirty="0">
                <a:solidFill>
                  <a:srgbClr val="122E5A"/>
                </a:solidFill>
                <a:latin typeface="Geneva"/>
                <a:cs typeface="Geneva"/>
              </a:rPr>
              <a:t>to </a:t>
            </a:r>
            <a:r>
              <a:rPr sz="3000" spc="-70" dirty="0">
                <a:solidFill>
                  <a:srgbClr val="122E5A"/>
                </a:solidFill>
                <a:latin typeface="Geneva"/>
                <a:cs typeface="Geneva"/>
              </a:rPr>
              <a:t>learn  </a:t>
            </a:r>
            <a:r>
              <a:rPr sz="3000" spc="-180" dirty="0">
                <a:solidFill>
                  <a:srgbClr val="122E5A"/>
                </a:solidFill>
                <a:latin typeface="Geneva"/>
                <a:cs typeface="Geneva"/>
              </a:rPr>
              <a:t>about</a:t>
            </a:r>
            <a:r>
              <a:rPr sz="3000" spc="-18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70" dirty="0">
                <a:solidFill>
                  <a:srgbClr val="122E5A"/>
                </a:solidFill>
                <a:latin typeface="Geneva"/>
                <a:cs typeface="Geneva"/>
              </a:rPr>
              <a:t>insurance?</a:t>
            </a:r>
            <a:endParaRPr sz="30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201" y="1788668"/>
            <a:ext cx="3200399" cy="4612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6326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Insurance </a:t>
            </a:r>
            <a:r>
              <a:rPr spc="-265" dirty="0"/>
              <a:t>for </a:t>
            </a:r>
            <a:r>
              <a:rPr spc="10" dirty="0"/>
              <a:t>a </a:t>
            </a:r>
            <a:r>
              <a:rPr spc="-20" dirty="0"/>
              <a:t>Small</a:t>
            </a:r>
            <a:r>
              <a:rPr spc="-520" dirty="0"/>
              <a:t> </a:t>
            </a:r>
            <a:r>
              <a:rPr spc="-40" dirty="0"/>
              <a:t>Business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884090"/>
            <a:ext cx="6605270" cy="401192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000" spc="15" dirty="0">
                <a:solidFill>
                  <a:srgbClr val="122E5A"/>
                </a:solidFill>
                <a:latin typeface="Geneva"/>
                <a:cs typeface="Geneva"/>
              </a:rPr>
              <a:t>Six </a:t>
            </a:r>
            <a:r>
              <a:rPr sz="3000" spc="-130" dirty="0">
                <a:solidFill>
                  <a:srgbClr val="122E5A"/>
                </a:solidFill>
                <a:latin typeface="Geneva"/>
                <a:cs typeface="Geneva"/>
              </a:rPr>
              <a:t>key</a:t>
            </a:r>
            <a:r>
              <a:rPr sz="3000" spc="-37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50" dirty="0">
                <a:solidFill>
                  <a:srgbClr val="122E5A"/>
                </a:solidFill>
                <a:latin typeface="Geneva"/>
                <a:cs typeface="Geneva"/>
              </a:rPr>
              <a:t>areas</a:t>
            </a:r>
            <a:endParaRPr sz="30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10"/>
              </a:spcBef>
              <a:buChar char="•"/>
              <a:tabLst>
                <a:tab pos="756920" algn="l"/>
              </a:tabLst>
            </a:pPr>
            <a:r>
              <a:rPr sz="2800" spc="-55" dirty="0">
                <a:solidFill>
                  <a:srgbClr val="001F5F"/>
                </a:solidFill>
                <a:latin typeface="Geneva"/>
                <a:cs typeface="Geneva"/>
              </a:rPr>
              <a:t>Insurance </a:t>
            </a:r>
            <a:r>
              <a:rPr sz="2800" spc="-145" dirty="0">
                <a:solidFill>
                  <a:srgbClr val="001F5F"/>
                </a:solidFill>
                <a:latin typeface="Geneva"/>
                <a:cs typeface="Geneva"/>
              </a:rPr>
              <a:t>your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business </a:t>
            </a:r>
            <a:r>
              <a:rPr sz="2800" spc="-125" dirty="0">
                <a:solidFill>
                  <a:srgbClr val="001F5F"/>
                </a:solidFill>
                <a:latin typeface="Geneva"/>
                <a:cs typeface="Geneva"/>
              </a:rPr>
              <a:t>may</a:t>
            </a:r>
            <a:r>
              <a:rPr sz="2800" spc="-39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95" dirty="0">
                <a:solidFill>
                  <a:srgbClr val="001F5F"/>
                </a:solidFill>
                <a:latin typeface="Geneva"/>
                <a:cs typeface="Geneva"/>
              </a:rPr>
              <a:t>require</a:t>
            </a:r>
            <a:endParaRPr sz="28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130" dirty="0">
                <a:solidFill>
                  <a:srgbClr val="001F5F"/>
                </a:solidFill>
                <a:latin typeface="Geneva"/>
                <a:cs typeface="Geneva"/>
              </a:rPr>
              <a:t>Other </a:t>
            </a:r>
            <a:r>
              <a:rPr sz="2800" spc="-175" dirty="0">
                <a:solidFill>
                  <a:srgbClr val="001F5F"/>
                </a:solidFill>
                <a:latin typeface="Geneva"/>
                <a:cs typeface="Geneva"/>
              </a:rPr>
              <a:t>types </a:t>
            </a:r>
            <a:r>
              <a:rPr sz="2800" spc="-305" dirty="0">
                <a:solidFill>
                  <a:srgbClr val="001F5F"/>
                </a:solidFill>
                <a:latin typeface="Geneva"/>
                <a:cs typeface="Geneva"/>
              </a:rPr>
              <a:t>to</a:t>
            </a:r>
            <a:r>
              <a:rPr sz="2800" spc="-18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95" dirty="0">
                <a:solidFill>
                  <a:srgbClr val="001F5F"/>
                </a:solidFill>
                <a:latin typeface="Geneva"/>
                <a:cs typeface="Geneva"/>
              </a:rPr>
              <a:t>consider</a:t>
            </a:r>
            <a:endParaRPr sz="28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dirty="0">
                <a:solidFill>
                  <a:srgbClr val="001F5F"/>
                </a:solidFill>
                <a:latin typeface="Geneva"/>
                <a:cs typeface="Geneva"/>
              </a:rPr>
              <a:t>Reasons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for</a:t>
            </a:r>
            <a:r>
              <a:rPr sz="2800" spc="-31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insurance</a:t>
            </a:r>
            <a:endParaRPr sz="28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130" dirty="0">
                <a:solidFill>
                  <a:srgbClr val="001F5F"/>
                </a:solidFill>
                <a:latin typeface="Geneva"/>
                <a:cs typeface="Geneva"/>
              </a:rPr>
              <a:t>Location-related</a:t>
            </a:r>
            <a:r>
              <a:rPr sz="2800" spc="-14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05" dirty="0">
                <a:solidFill>
                  <a:srgbClr val="001F5F"/>
                </a:solidFill>
                <a:latin typeface="Geneva"/>
                <a:cs typeface="Geneva"/>
              </a:rPr>
              <a:t>considerations</a:t>
            </a:r>
            <a:endParaRPr sz="2800">
              <a:latin typeface="Geneva"/>
              <a:cs typeface="Geneva"/>
            </a:endParaRPr>
          </a:p>
          <a:p>
            <a:pPr marL="756285" marR="1727200" indent="-286385">
              <a:lnSpc>
                <a:spcPct val="100000"/>
              </a:lnSpc>
              <a:spcBef>
                <a:spcPts val="605"/>
              </a:spcBef>
              <a:buChar char="•"/>
              <a:tabLst>
                <a:tab pos="756920" algn="l"/>
              </a:tabLst>
            </a:pPr>
            <a:r>
              <a:rPr sz="2800" spc="-95" dirty="0">
                <a:solidFill>
                  <a:srgbClr val="001F5F"/>
                </a:solidFill>
                <a:latin typeface="Geneva"/>
                <a:cs typeface="Geneva"/>
              </a:rPr>
              <a:t>Selecting </a:t>
            </a:r>
            <a:r>
              <a:rPr sz="2800" spc="5" dirty="0">
                <a:solidFill>
                  <a:srgbClr val="001F5F"/>
                </a:solidFill>
                <a:latin typeface="Geneva"/>
                <a:cs typeface="Geneva"/>
              </a:rPr>
              <a:t>a </a:t>
            </a:r>
            <a:r>
              <a:rPr sz="2800" spc="-110" dirty="0">
                <a:solidFill>
                  <a:srgbClr val="001F5F"/>
                </a:solidFill>
                <a:latin typeface="Geneva"/>
                <a:cs typeface="Geneva"/>
              </a:rPr>
              <a:t>policy,</a:t>
            </a:r>
            <a:r>
              <a:rPr sz="2800" spc="-40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05" dirty="0">
                <a:solidFill>
                  <a:srgbClr val="001F5F"/>
                </a:solidFill>
                <a:latin typeface="Geneva"/>
                <a:cs typeface="Geneva"/>
              </a:rPr>
              <a:t>agency 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</a:t>
            </a:r>
            <a:r>
              <a:rPr sz="2800" spc="-16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50" dirty="0">
                <a:solidFill>
                  <a:srgbClr val="001F5F"/>
                </a:solidFill>
                <a:latin typeface="Geneva"/>
                <a:cs typeface="Geneva"/>
              </a:rPr>
              <a:t>agent</a:t>
            </a:r>
            <a:endParaRPr sz="28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140" dirty="0">
                <a:solidFill>
                  <a:srgbClr val="001F5F"/>
                </a:solidFill>
                <a:latin typeface="Geneva"/>
                <a:cs typeface="Geneva"/>
              </a:rPr>
              <a:t>What </a:t>
            </a:r>
            <a:r>
              <a:rPr sz="2800" spc="-305" dirty="0">
                <a:solidFill>
                  <a:srgbClr val="001F5F"/>
                </a:solidFill>
                <a:latin typeface="Geneva"/>
                <a:cs typeface="Geneva"/>
              </a:rPr>
              <a:t>to </a:t>
            </a:r>
            <a:r>
              <a:rPr sz="2800" spc="-135" dirty="0">
                <a:solidFill>
                  <a:srgbClr val="001F5F"/>
                </a:solidFill>
                <a:latin typeface="Geneva"/>
                <a:cs typeface="Geneva"/>
              </a:rPr>
              <a:t>do </a:t>
            </a:r>
            <a:r>
              <a:rPr sz="2800" spc="-195" dirty="0">
                <a:solidFill>
                  <a:srgbClr val="001F5F"/>
                </a:solidFill>
                <a:latin typeface="Geneva"/>
                <a:cs typeface="Geneva"/>
              </a:rPr>
              <a:t>after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the</a:t>
            </a:r>
            <a:r>
              <a:rPr sz="2800" spc="-3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80" dirty="0">
                <a:solidFill>
                  <a:srgbClr val="001F5F"/>
                </a:solidFill>
                <a:latin typeface="Geneva"/>
                <a:cs typeface="Geneva"/>
              </a:rPr>
              <a:t>purchase</a:t>
            </a:r>
            <a:endParaRPr sz="28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766572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-55" dirty="0"/>
              <a:t>Insurance </a:t>
            </a:r>
            <a:r>
              <a:rPr sz="3500" spc="-50" dirty="0"/>
              <a:t>Your </a:t>
            </a:r>
            <a:r>
              <a:rPr sz="3500" spc="-25" dirty="0"/>
              <a:t>Business </a:t>
            </a:r>
            <a:r>
              <a:rPr sz="3500" spc="-15" dirty="0"/>
              <a:t>May</a:t>
            </a:r>
            <a:r>
              <a:rPr sz="3500" spc="-715" dirty="0"/>
              <a:t> </a:t>
            </a:r>
            <a:r>
              <a:rPr sz="3500" spc="-20" dirty="0"/>
              <a:t>Require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444500" y="884090"/>
            <a:ext cx="8578215" cy="463740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000" spc="-175" dirty="0">
                <a:solidFill>
                  <a:srgbClr val="122E5A"/>
                </a:solidFill>
                <a:latin typeface="Geneva"/>
                <a:cs typeface="Geneva"/>
              </a:rPr>
              <a:t>State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and </a:t>
            </a:r>
            <a:r>
              <a:rPr sz="3000" spc="-80" dirty="0">
                <a:solidFill>
                  <a:srgbClr val="122E5A"/>
                </a:solidFill>
                <a:latin typeface="Geneva"/>
                <a:cs typeface="Geneva"/>
              </a:rPr>
              <a:t>Local</a:t>
            </a:r>
            <a:r>
              <a:rPr sz="3000" spc="-30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90" dirty="0">
                <a:solidFill>
                  <a:srgbClr val="122E5A"/>
                </a:solidFill>
                <a:latin typeface="Geneva"/>
                <a:cs typeface="Geneva"/>
              </a:rPr>
              <a:t>Requirements</a:t>
            </a:r>
            <a:endParaRPr sz="3000">
              <a:latin typeface="Geneva"/>
              <a:cs typeface="Geneva"/>
            </a:endParaRPr>
          </a:p>
          <a:p>
            <a:pPr marL="755015" marR="5080" indent="-341630">
              <a:lnSpc>
                <a:spcPct val="100000"/>
              </a:lnSpc>
              <a:spcBef>
                <a:spcPts val="610"/>
              </a:spcBef>
              <a:buChar char="•"/>
              <a:tabLst>
                <a:tab pos="755015" algn="l"/>
                <a:tab pos="755650" algn="l"/>
              </a:tabLst>
            </a:pP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Always check </a:t>
            </a:r>
            <a:r>
              <a:rPr sz="2800" spc="-190" dirty="0">
                <a:solidFill>
                  <a:srgbClr val="001F5F"/>
                </a:solidFill>
                <a:latin typeface="Geneva"/>
                <a:cs typeface="Geneva"/>
              </a:rPr>
              <a:t>with </a:t>
            </a: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federal, </a:t>
            </a:r>
            <a:r>
              <a:rPr sz="2800" spc="-180" dirty="0">
                <a:solidFill>
                  <a:srgbClr val="001F5F"/>
                </a:solidFill>
                <a:latin typeface="Geneva"/>
                <a:cs typeface="Geneva"/>
              </a:rPr>
              <a:t>state, </a:t>
            </a:r>
            <a:r>
              <a:rPr sz="2800" spc="-185" dirty="0">
                <a:solidFill>
                  <a:srgbClr val="001F5F"/>
                </a:solidFill>
                <a:latin typeface="Geneva"/>
                <a:cs typeface="Geneva"/>
              </a:rPr>
              <a:t>county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</a:t>
            </a:r>
            <a:r>
              <a:rPr sz="2800" spc="-254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local  </a:t>
            </a:r>
            <a:r>
              <a:rPr sz="2800" spc="-145" dirty="0">
                <a:solidFill>
                  <a:srgbClr val="001F5F"/>
                </a:solidFill>
                <a:latin typeface="Geneva"/>
                <a:cs typeface="Geneva"/>
              </a:rPr>
              <a:t>governments</a:t>
            </a:r>
            <a:endParaRPr sz="2800">
              <a:latin typeface="Geneva"/>
              <a:cs typeface="Geneva"/>
            </a:endParaRPr>
          </a:p>
          <a:p>
            <a:pPr marL="755015" marR="4216400" indent="-341630">
              <a:lnSpc>
                <a:spcPct val="100000"/>
              </a:lnSpc>
              <a:spcBef>
                <a:spcPts val="600"/>
              </a:spcBef>
              <a:buChar char="•"/>
              <a:tabLst>
                <a:tab pos="755015" algn="l"/>
                <a:tab pos="755650" algn="l"/>
              </a:tabLst>
            </a:pPr>
            <a:r>
              <a:rPr sz="2800" spc="-40" dirty="0">
                <a:solidFill>
                  <a:srgbClr val="001F5F"/>
                </a:solidFill>
                <a:latin typeface="Geneva"/>
                <a:cs typeface="Geneva"/>
              </a:rPr>
              <a:t>Medical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insurance</a:t>
            </a:r>
            <a:r>
              <a:rPr sz="2800" spc="-30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90" dirty="0">
                <a:solidFill>
                  <a:srgbClr val="001F5F"/>
                </a:solidFill>
                <a:latin typeface="Geneva"/>
                <a:cs typeface="Geneva"/>
              </a:rPr>
              <a:t>with  </a:t>
            </a:r>
            <a:r>
              <a:rPr sz="2800" spc="-110" dirty="0">
                <a:solidFill>
                  <a:srgbClr val="001F5F"/>
                </a:solidFill>
                <a:latin typeface="Geneva"/>
                <a:cs typeface="Geneva"/>
              </a:rPr>
              <a:t>specific coverage</a:t>
            </a:r>
            <a:r>
              <a:rPr sz="2800" spc="-229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25" dirty="0">
                <a:solidFill>
                  <a:srgbClr val="001F5F"/>
                </a:solidFill>
                <a:latin typeface="Geneva"/>
                <a:cs typeface="Geneva"/>
              </a:rPr>
              <a:t>may</a:t>
            </a:r>
            <a:endParaRPr sz="2800">
              <a:latin typeface="Geneva"/>
              <a:cs typeface="Geneva"/>
            </a:endParaRPr>
          </a:p>
          <a:p>
            <a:pPr marL="755015">
              <a:lnSpc>
                <a:spcPct val="100000"/>
              </a:lnSpc>
            </a:pPr>
            <a:r>
              <a:rPr sz="2800" spc="-105" dirty="0">
                <a:solidFill>
                  <a:srgbClr val="001F5F"/>
                </a:solidFill>
                <a:latin typeface="Geneva"/>
                <a:cs typeface="Geneva"/>
              </a:rPr>
              <a:t>be </a:t>
            </a: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required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for</a:t>
            </a:r>
            <a:r>
              <a:rPr sz="2800" spc="-25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employees</a:t>
            </a:r>
            <a:endParaRPr sz="2800">
              <a:latin typeface="Geneva"/>
              <a:cs typeface="Geneva"/>
            </a:endParaRPr>
          </a:p>
          <a:p>
            <a:pPr marL="755015" marR="4116070" indent="-341630">
              <a:lnSpc>
                <a:spcPct val="100000"/>
              </a:lnSpc>
              <a:spcBef>
                <a:spcPts val="605"/>
              </a:spcBef>
              <a:buChar char="•"/>
              <a:tabLst>
                <a:tab pos="755015" algn="l"/>
                <a:tab pos="755650" algn="l"/>
              </a:tabLst>
            </a:pPr>
            <a:r>
              <a:rPr sz="2800" spc="-195" dirty="0">
                <a:solidFill>
                  <a:srgbClr val="001F5F"/>
                </a:solidFill>
                <a:latin typeface="Geneva"/>
                <a:cs typeface="Geneva"/>
              </a:rPr>
              <a:t>Automotive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insurance  </a:t>
            </a:r>
            <a:r>
              <a:rPr sz="2800" spc="-110" dirty="0">
                <a:solidFill>
                  <a:srgbClr val="001F5F"/>
                </a:solidFill>
                <a:latin typeface="Geneva"/>
                <a:cs typeface="Geneva"/>
              </a:rPr>
              <a:t>coverage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for </a:t>
            </a:r>
            <a:r>
              <a:rPr sz="2800" spc="-75" dirty="0">
                <a:solidFill>
                  <a:srgbClr val="001F5F"/>
                </a:solidFill>
                <a:latin typeface="Geneva"/>
                <a:cs typeface="Geneva"/>
              </a:rPr>
              <a:t>vehicles  used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in </a:t>
            </a:r>
            <a:r>
              <a:rPr sz="2800" spc="-135" dirty="0">
                <a:solidFill>
                  <a:srgbClr val="001F5F"/>
                </a:solidFill>
                <a:latin typeface="Geneva"/>
                <a:cs typeface="Geneva"/>
              </a:rPr>
              <a:t>connection</a:t>
            </a:r>
            <a:r>
              <a:rPr sz="2800" spc="-36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90" dirty="0">
                <a:solidFill>
                  <a:srgbClr val="001F5F"/>
                </a:solidFill>
                <a:latin typeface="Geneva"/>
                <a:cs typeface="Geneva"/>
              </a:rPr>
              <a:t>with 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the</a:t>
            </a:r>
            <a:r>
              <a:rPr sz="2800" spc="-15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business</a:t>
            </a:r>
            <a:endParaRPr sz="2800">
              <a:latin typeface="Geneva"/>
              <a:cs typeface="Gene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1950694"/>
            <a:ext cx="4191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800" y="747585"/>
            <a:ext cx="4775200" cy="5343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4954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Other </a:t>
            </a:r>
            <a:r>
              <a:rPr spc="-150" dirty="0"/>
              <a:t>Liability</a:t>
            </a:r>
            <a:r>
              <a:rPr spc="-280" dirty="0"/>
              <a:t> </a:t>
            </a:r>
            <a:r>
              <a:rPr spc="-70" dirty="0"/>
              <a:t>Insurance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877942"/>
            <a:ext cx="7740015" cy="516255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70" dirty="0">
                <a:solidFill>
                  <a:srgbClr val="122E5A"/>
                </a:solidFill>
                <a:latin typeface="Geneva"/>
                <a:cs typeface="Geneva"/>
              </a:rPr>
              <a:t>Professional </a:t>
            </a:r>
            <a:r>
              <a:rPr sz="3000" spc="-125" dirty="0">
                <a:solidFill>
                  <a:srgbClr val="122E5A"/>
                </a:solidFill>
                <a:latin typeface="Geneva"/>
                <a:cs typeface="Geneva"/>
              </a:rPr>
              <a:t>Liability</a:t>
            </a:r>
            <a:r>
              <a:rPr sz="3000" spc="-32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60" dirty="0">
                <a:solidFill>
                  <a:srgbClr val="122E5A"/>
                </a:solidFill>
                <a:latin typeface="Geneva"/>
                <a:cs typeface="Geneva"/>
              </a:rPr>
              <a:t>Insurance</a:t>
            </a:r>
            <a:endParaRPr sz="3000">
              <a:latin typeface="Geneva"/>
              <a:cs typeface="Geneva"/>
            </a:endParaRPr>
          </a:p>
          <a:p>
            <a:pPr marL="735330" lvl="1" indent="-265430">
              <a:lnSpc>
                <a:spcPct val="100000"/>
              </a:lnSpc>
              <a:spcBef>
                <a:spcPts val="615"/>
              </a:spcBef>
              <a:buChar char="–"/>
              <a:tabLst>
                <a:tab pos="735965" algn="l"/>
              </a:tabLst>
            </a:pPr>
            <a:r>
              <a:rPr sz="2600" spc="-20" dirty="0">
                <a:solidFill>
                  <a:srgbClr val="122E5A"/>
                </a:solidFill>
                <a:latin typeface="Geneva"/>
                <a:cs typeface="Geneva"/>
              </a:rPr>
              <a:t>May </a:t>
            </a:r>
            <a:r>
              <a:rPr sz="2600" spc="-95" dirty="0">
                <a:solidFill>
                  <a:srgbClr val="122E5A"/>
                </a:solidFill>
                <a:latin typeface="Geneva"/>
                <a:cs typeface="Geneva"/>
              </a:rPr>
              <a:t>be </a:t>
            </a:r>
            <a:r>
              <a:rPr sz="2600" spc="-90" dirty="0">
                <a:solidFill>
                  <a:srgbClr val="122E5A"/>
                </a:solidFill>
                <a:latin typeface="Geneva"/>
                <a:cs typeface="Geneva"/>
              </a:rPr>
              <a:t>required</a:t>
            </a:r>
            <a:r>
              <a:rPr sz="2600" spc="-33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600" spc="-190" dirty="0">
                <a:solidFill>
                  <a:srgbClr val="122E5A"/>
                </a:solidFill>
                <a:latin typeface="Geneva"/>
                <a:cs typeface="Geneva"/>
              </a:rPr>
              <a:t>for</a:t>
            </a:r>
            <a:endParaRPr sz="2600">
              <a:latin typeface="Geneva"/>
              <a:cs typeface="Geneva"/>
            </a:endParaRPr>
          </a:p>
          <a:p>
            <a:pPr marL="1123950" lvl="2" indent="-196850">
              <a:lnSpc>
                <a:spcPct val="100000"/>
              </a:lnSpc>
              <a:spcBef>
                <a:spcPts val="610"/>
              </a:spcBef>
              <a:buChar char="•"/>
              <a:tabLst>
                <a:tab pos="1123950" algn="l"/>
              </a:tabLst>
            </a:pPr>
            <a:r>
              <a:rPr sz="2400" spc="-75" dirty="0">
                <a:solidFill>
                  <a:srgbClr val="001F5F"/>
                </a:solidFill>
                <a:latin typeface="Geneva"/>
                <a:cs typeface="Geneva"/>
              </a:rPr>
              <a:t>Certain </a:t>
            </a:r>
            <a:r>
              <a:rPr sz="2400" spc="-85" dirty="0">
                <a:solidFill>
                  <a:srgbClr val="001F5F"/>
                </a:solidFill>
                <a:latin typeface="Geneva"/>
                <a:cs typeface="Geneva"/>
              </a:rPr>
              <a:t>professional</a:t>
            </a:r>
            <a:r>
              <a:rPr sz="2400" spc="-17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Geneva"/>
                <a:cs typeface="Geneva"/>
              </a:rPr>
              <a:t>licenses</a:t>
            </a:r>
            <a:endParaRPr sz="2400">
              <a:latin typeface="Geneva"/>
              <a:cs typeface="Geneva"/>
            </a:endParaRPr>
          </a:p>
          <a:p>
            <a:pPr marL="1123950" marR="3100070" lvl="2" indent="-196850">
              <a:lnSpc>
                <a:spcPct val="100000"/>
              </a:lnSpc>
              <a:spcBef>
                <a:spcPts val="600"/>
              </a:spcBef>
              <a:buChar char="•"/>
              <a:tabLst>
                <a:tab pos="1123950" algn="l"/>
              </a:tabLst>
            </a:pPr>
            <a:r>
              <a:rPr sz="2400" spc="-110" dirty="0">
                <a:solidFill>
                  <a:srgbClr val="001F5F"/>
                </a:solidFill>
                <a:latin typeface="Geneva"/>
                <a:cs typeface="Geneva"/>
              </a:rPr>
              <a:t>Certificates </a:t>
            </a:r>
            <a:r>
              <a:rPr sz="2400" spc="-195" dirty="0">
                <a:solidFill>
                  <a:srgbClr val="001F5F"/>
                </a:solidFill>
                <a:latin typeface="Geneva"/>
                <a:cs typeface="Geneva"/>
              </a:rPr>
              <a:t>of </a:t>
            </a:r>
            <a:r>
              <a:rPr sz="2400" spc="-55" dirty="0">
                <a:solidFill>
                  <a:srgbClr val="001F5F"/>
                </a:solidFill>
                <a:latin typeface="Geneva"/>
                <a:cs typeface="Geneva"/>
              </a:rPr>
              <a:t>business</a:t>
            </a:r>
            <a:r>
              <a:rPr sz="2400" spc="-14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400" spc="-125" dirty="0">
                <a:solidFill>
                  <a:srgbClr val="001F5F"/>
                </a:solidFill>
                <a:latin typeface="Geneva"/>
                <a:cs typeface="Geneva"/>
              </a:rPr>
              <a:t>or  </a:t>
            </a:r>
            <a:r>
              <a:rPr sz="2400" spc="-85" dirty="0">
                <a:solidFill>
                  <a:srgbClr val="001F5F"/>
                </a:solidFill>
                <a:latin typeface="Geneva"/>
                <a:cs typeface="Geneva"/>
              </a:rPr>
              <a:t>professional </a:t>
            </a:r>
            <a:r>
              <a:rPr sz="2400" spc="-55" dirty="0">
                <a:solidFill>
                  <a:srgbClr val="001F5F"/>
                </a:solidFill>
                <a:latin typeface="Geneva"/>
                <a:cs typeface="Geneva"/>
              </a:rPr>
              <a:t>business  </a:t>
            </a:r>
            <a:r>
              <a:rPr sz="2400" spc="-120" dirty="0">
                <a:solidFill>
                  <a:srgbClr val="001F5F"/>
                </a:solidFill>
                <a:latin typeface="Geneva"/>
                <a:cs typeface="Geneva"/>
              </a:rPr>
              <a:t>registrations</a:t>
            </a:r>
            <a:endParaRPr sz="24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solidFill>
                  <a:srgbClr val="122E5A"/>
                </a:solidFill>
                <a:latin typeface="Geneva"/>
                <a:cs typeface="Geneva"/>
              </a:rPr>
              <a:t>General </a:t>
            </a:r>
            <a:r>
              <a:rPr sz="3000" spc="-125" dirty="0">
                <a:solidFill>
                  <a:srgbClr val="122E5A"/>
                </a:solidFill>
                <a:latin typeface="Geneva"/>
                <a:cs typeface="Geneva"/>
              </a:rPr>
              <a:t>Liability</a:t>
            </a:r>
            <a:r>
              <a:rPr sz="3000" spc="-38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60" dirty="0">
                <a:solidFill>
                  <a:srgbClr val="122E5A"/>
                </a:solidFill>
                <a:latin typeface="Geneva"/>
                <a:cs typeface="Geneva"/>
              </a:rPr>
              <a:t>Insurance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30" dirty="0">
                <a:solidFill>
                  <a:srgbClr val="122E5A"/>
                </a:solidFill>
                <a:latin typeface="Geneva"/>
                <a:cs typeface="Geneva"/>
              </a:rPr>
              <a:t>Directors </a:t>
            </a:r>
            <a:r>
              <a:rPr sz="3000" spc="-185" dirty="0">
                <a:solidFill>
                  <a:srgbClr val="122E5A"/>
                </a:solidFill>
                <a:latin typeface="Geneva"/>
                <a:cs typeface="Geneva"/>
              </a:rPr>
              <a:t>&amp;</a:t>
            </a:r>
            <a:r>
              <a:rPr sz="3000" spc="-22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60" dirty="0">
                <a:solidFill>
                  <a:srgbClr val="122E5A"/>
                </a:solidFill>
                <a:latin typeface="Geneva"/>
                <a:cs typeface="Geneva"/>
              </a:rPr>
              <a:t>officers</a:t>
            </a:r>
            <a:endParaRPr sz="3000">
              <a:latin typeface="Geneva"/>
              <a:cs typeface="Geneva"/>
            </a:endParaRPr>
          </a:p>
          <a:p>
            <a:pPr marL="12700">
              <a:lnSpc>
                <a:spcPts val="3529"/>
              </a:lnSpc>
              <a:spcBef>
                <a:spcPts val="2350"/>
              </a:spcBef>
            </a:pPr>
            <a:r>
              <a:rPr sz="3000" spc="-125" dirty="0">
                <a:latin typeface="Geneva"/>
                <a:cs typeface="Geneva"/>
              </a:rPr>
              <a:t>Liability </a:t>
            </a:r>
            <a:r>
              <a:rPr sz="3000" spc="-60" dirty="0">
                <a:latin typeface="Geneva"/>
                <a:cs typeface="Geneva"/>
              </a:rPr>
              <a:t>laws </a:t>
            </a:r>
            <a:r>
              <a:rPr sz="3000" spc="-85" dirty="0">
                <a:latin typeface="Geneva"/>
                <a:cs typeface="Geneva"/>
              </a:rPr>
              <a:t>change</a:t>
            </a:r>
            <a:r>
              <a:rPr sz="3000" spc="-390" dirty="0">
                <a:latin typeface="Geneva"/>
                <a:cs typeface="Geneva"/>
              </a:rPr>
              <a:t> </a:t>
            </a:r>
            <a:r>
              <a:rPr sz="3000" spc="120" dirty="0">
                <a:latin typeface="Geneva"/>
                <a:cs typeface="Geneva"/>
              </a:rPr>
              <a:t>–</a:t>
            </a:r>
            <a:endParaRPr sz="3000">
              <a:latin typeface="Geneva"/>
              <a:cs typeface="Geneva"/>
            </a:endParaRPr>
          </a:p>
          <a:p>
            <a:pPr marL="4244975">
              <a:lnSpc>
                <a:spcPts val="5210"/>
              </a:lnSpc>
            </a:pPr>
            <a:r>
              <a:rPr sz="4400" spc="-190" dirty="0">
                <a:latin typeface="Geneva"/>
                <a:cs typeface="Geneva"/>
              </a:rPr>
              <a:t>Stay</a:t>
            </a:r>
            <a:r>
              <a:rPr sz="4400" spc="-310" dirty="0">
                <a:latin typeface="Geneva"/>
                <a:cs typeface="Geneva"/>
              </a:rPr>
              <a:t> </a:t>
            </a:r>
            <a:r>
              <a:rPr sz="4400" spc="-185" dirty="0">
                <a:latin typeface="Geneva"/>
                <a:cs typeface="Geneva"/>
              </a:rPr>
              <a:t>Informed</a:t>
            </a:r>
            <a:endParaRPr sz="44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61899"/>
            <a:ext cx="7992745" cy="5895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40" dirty="0">
                <a:solidFill>
                  <a:srgbClr val="C1951C"/>
                </a:solidFill>
                <a:latin typeface="Geneva"/>
                <a:cs typeface="Geneva"/>
              </a:rPr>
              <a:t>Discussion </a:t>
            </a:r>
            <a:r>
              <a:rPr sz="1900" spc="-70" dirty="0">
                <a:solidFill>
                  <a:srgbClr val="C1951C"/>
                </a:solidFill>
                <a:latin typeface="Geneva"/>
                <a:cs typeface="Geneva"/>
              </a:rPr>
              <a:t>Point</a:t>
            </a:r>
            <a:r>
              <a:rPr sz="1900" spc="-125" dirty="0">
                <a:solidFill>
                  <a:srgbClr val="C1951C"/>
                </a:solidFill>
                <a:latin typeface="Geneva"/>
                <a:cs typeface="Geneva"/>
              </a:rPr>
              <a:t> </a:t>
            </a:r>
            <a:r>
              <a:rPr sz="1900" spc="-160" dirty="0">
                <a:solidFill>
                  <a:srgbClr val="C1951C"/>
                </a:solidFill>
                <a:latin typeface="Geneva"/>
                <a:cs typeface="Geneva"/>
              </a:rPr>
              <a:t>#1:</a:t>
            </a:r>
            <a:endParaRPr sz="1900">
              <a:latin typeface="Geneva"/>
              <a:cs typeface="Genev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65" dirty="0">
                <a:solidFill>
                  <a:srgbClr val="C1951C"/>
                </a:solidFill>
                <a:latin typeface="Geneva"/>
                <a:cs typeface="Geneva"/>
              </a:rPr>
              <a:t>Work-Specific</a:t>
            </a:r>
            <a:r>
              <a:rPr sz="1900" spc="-80" dirty="0">
                <a:solidFill>
                  <a:srgbClr val="C1951C"/>
                </a:solidFill>
                <a:latin typeface="Geneva"/>
                <a:cs typeface="Geneva"/>
              </a:rPr>
              <a:t> </a:t>
            </a:r>
            <a:r>
              <a:rPr sz="1900" spc="-40" dirty="0">
                <a:solidFill>
                  <a:srgbClr val="C1951C"/>
                </a:solidFill>
                <a:latin typeface="Geneva"/>
                <a:cs typeface="Geneva"/>
              </a:rPr>
              <a:t>Insurance</a:t>
            </a:r>
            <a:endParaRPr sz="1900">
              <a:latin typeface="Geneva"/>
              <a:cs typeface="Geneva"/>
            </a:endParaRPr>
          </a:p>
          <a:p>
            <a:pPr>
              <a:lnSpc>
                <a:spcPct val="100000"/>
              </a:lnSpc>
            </a:pPr>
            <a:endParaRPr sz="2800">
              <a:latin typeface="Times"/>
              <a:cs typeface="Times"/>
            </a:endParaRPr>
          </a:p>
          <a:p>
            <a:pPr marL="12700" marR="135890">
              <a:lnSpc>
                <a:spcPct val="100000"/>
              </a:lnSpc>
            </a:pPr>
            <a:r>
              <a:rPr sz="2800" spc="-190" dirty="0">
                <a:solidFill>
                  <a:srgbClr val="1F487C"/>
                </a:solidFill>
                <a:latin typeface="Geneva"/>
                <a:cs typeface="Geneva"/>
              </a:rPr>
              <a:t>Review </a:t>
            </a:r>
            <a:r>
              <a:rPr sz="2800" spc="-220" dirty="0">
                <a:solidFill>
                  <a:srgbClr val="1F487C"/>
                </a:solidFill>
                <a:latin typeface="Geneva"/>
                <a:cs typeface="Geneva"/>
              </a:rPr>
              <a:t>examples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of </a:t>
            </a:r>
            <a:r>
              <a:rPr sz="2800" spc="-215" dirty="0">
                <a:solidFill>
                  <a:srgbClr val="1F487C"/>
                </a:solidFill>
                <a:latin typeface="Geneva"/>
                <a:cs typeface="Geneva"/>
              </a:rPr>
              <a:t>work-specific </a:t>
            </a:r>
            <a:r>
              <a:rPr sz="2800" spc="-195" dirty="0">
                <a:solidFill>
                  <a:srgbClr val="1F487C"/>
                </a:solidFill>
                <a:latin typeface="Geneva"/>
                <a:cs typeface="Geneva"/>
              </a:rPr>
              <a:t>insurance </a:t>
            </a:r>
            <a:r>
              <a:rPr sz="2800" spc="-180" dirty="0">
                <a:solidFill>
                  <a:srgbClr val="1F487C"/>
                </a:solidFill>
                <a:latin typeface="Geneva"/>
                <a:cs typeface="Geneva"/>
              </a:rPr>
              <a:t>which</a:t>
            </a:r>
            <a:r>
              <a:rPr sz="2800" spc="-68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180" dirty="0">
                <a:solidFill>
                  <a:srgbClr val="1F487C"/>
                </a:solidFill>
                <a:latin typeface="Geneva"/>
                <a:cs typeface="Geneva"/>
              </a:rPr>
              <a:t>are  </a:t>
            </a:r>
            <a:r>
              <a:rPr sz="2800" spc="-165" dirty="0">
                <a:solidFill>
                  <a:srgbClr val="1F487C"/>
                </a:solidFill>
                <a:latin typeface="Geneva"/>
                <a:cs typeface="Geneva"/>
              </a:rPr>
              <a:t>required </a:t>
            </a:r>
            <a:r>
              <a:rPr sz="2800" spc="-290" dirty="0">
                <a:solidFill>
                  <a:srgbClr val="1F487C"/>
                </a:solidFill>
                <a:latin typeface="Geneva"/>
                <a:cs typeface="Geneva"/>
              </a:rPr>
              <a:t>by </a:t>
            </a:r>
            <a:r>
              <a:rPr sz="2800" spc="-200" dirty="0">
                <a:solidFill>
                  <a:srgbClr val="1F487C"/>
                </a:solidFill>
                <a:latin typeface="Geneva"/>
                <a:cs typeface="Geneva"/>
              </a:rPr>
              <a:t>certain</a:t>
            </a:r>
            <a:r>
              <a:rPr sz="2800" spc="-42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04" dirty="0">
                <a:solidFill>
                  <a:srgbClr val="1F487C"/>
                </a:solidFill>
                <a:latin typeface="Geneva"/>
                <a:cs typeface="Geneva"/>
              </a:rPr>
              <a:t>licenses.</a:t>
            </a:r>
            <a:endParaRPr sz="2800">
              <a:latin typeface="Geneva"/>
              <a:cs typeface="Geneva"/>
            </a:endParaRPr>
          </a:p>
          <a:p>
            <a:pPr marL="2353310" indent="-711835">
              <a:lnSpc>
                <a:spcPct val="100000"/>
              </a:lnSpc>
              <a:spcBef>
                <a:spcPts val="440"/>
              </a:spcBef>
              <a:buAutoNum type="arabicPeriod"/>
              <a:tabLst>
                <a:tab pos="2352675" algn="l"/>
                <a:tab pos="2353310" algn="l"/>
              </a:tabLst>
            </a:pPr>
            <a:r>
              <a:rPr sz="2800" spc="-190" dirty="0">
                <a:solidFill>
                  <a:srgbClr val="1F487C"/>
                </a:solidFill>
                <a:latin typeface="Geneva"/>
                <a:cs typeface="Geneva"/>
              </a:rPr>
              <a:t>Here </a:t>
            </a:r>
            <a:r>
              <a:rPr sz="2800" spc="-180" dirty="0">
                <a:solidFill>
                  <a:srgbClr val="1F487C"/>
                </a:solidFill>
                <a:latin typeface="Geneva"/>
                <a:cs typeface="Geneva"/>
              </a:rPr>
              <a:t>are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a </a:t>
            </a:r>
            <a:r>
              <a:rPr sz="2800" spc="-220" dirty="0">
                <a:solidFill>
                  <a:srgbClr val="1F487C"/>
                </a:solidFill>
                <a:latin typeface="Geneva"/>
                <a:cs typeface="Geneva"/>
              </a:rPr>
              <a:t>few </a:t>
            </a:r>
            <a:r>
              <a:rPr sz="2800" spc="-265" dirty="0">
                <a:solidFill>
                  <a:srgbClr val="1F487C"/>
                </a:solidFill>
                <a:latin typeface="Geneva"/>
                <a:cs typeface="Geneva"/>
              </a:rPr>
              <a:t>to</a:t>
            </a:r>
            <a:r>
              <a:rPr sz="2800" spc="-73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195" dirty="0">
                <a:solidFill>
                  <a:srgbClr val="1F487C"/>
                </a:solidFill>
                <a:latin typeface="Geneva"/>
                <a:cs typeface="Geneva"/>
              </a:rPr>
              <a:t>begin:</a:t>
            </a:r>
            <a:endParaRPr sz="2800">
              <a:latin typeface="Geneva"/>
              <a:cs typeface="Geneva"/>
            </a:endParaRPr>
          </a:p>
          <a:p>
            <a:pPr marL="2810510" marR="1266190" lvl="1" indent="-711835">
              <a:lnSpc>
                <a:spcPts val="3020"/>
              </a:lnSpc>
              <a:spcBef>
                <a:spcPts val="605"/>
              </a:spcBef>
              <a:buChar char="•"/>
              <a:tabLst>
                <a:tab pos="2809875" algn="l"/>
                <a:tab pos="2810510" algn="l"/>
              </a:tabLst>
            </a:pPr>
            <a:r>
              <a:rPr sz="2800" spc="-220" dirty="0">
                <a:solidFill>
                  <a:srgbClr val="1F487C"/>
                </a:solidFill>
                <a:latin typeface="Geneva"/>
                <a:cs typeface="Geneva"/>
              </a:rPr>
              <a:t>Restaurant </a:t>
            </a:r>
            <a:r>
              <a:rPr sz="2800" spc="-50" dirty="0">
                <a:solidFill>
                  <a:srgbClr val="1F487C"/>
                </a:solidFill>
                <a:latin typeface="Geneva"/>
                <a:cs typeface="Geneva"/>
              </a:rPr>
              <a:t>– </a:t>
            </a:r>
            <a:r>
              <a:rPr sz="2800" spc="-229" dirty="0">
                <a:solidFill>
                  <a:srgbClr val="1F487C"/>
                </a:solidFill>
                <a:latin typeface="Geneva"/>
                <a:cs typeface="Geneva"/>
              </a:rPr>
              <a:t>food</a:t>
            </a:r>
            <a:r>
              <a:rPr sz="2800" spc="-66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business  </a:t>
            </a:r>
            <a:r>
              <a:rPr sz="2800" spc="-195" dirty="0">
                <a:solidFill>
                  <a:srgbClr val="1F487C"/>
                </a:solidFill>
                <a:latin typeface="Geneva"/>
                <a:cs typeface="Geneva"/>
              </a:rPr>
              <a:t>insurance</a:t>
            </a:r>
            <a:endParaRPr sz="2800">
              <a:latin typeface="Geneva"/>
              <a:cs typeface="Geneva"/>
            </a:endParaRPr>
          </a:p>
          <a:p>
            <a:pPr marL="2810510" lvl="1" indent="-711835">
              <a:lnSpc>
                <a:spcPts val="3190"/>
              </a:lnSpc>
              <a:spcBef>
                <a:spcPts val="175"/>
              </a:spcBef>
              <a:buChar char="•"/>
              <a:tabLst>
                <a:tab pos="2809875" algn="l"/>
                <a:tab pos="2810510" algn="l"/>
              </a:tabLst>
            </a:pPr>
            <a:r>
              <a:rPr sz="2800" spc="-229" dirty="0">
                <a:solidFill>
                  <a:srgbClr val="1F487C"/>
                </a:solidFill>
                <a:latin typeface="Geneva"/>
                <a:cs typeface="Geneva"/>
              </a:rPr>
              <a:t>Construction </a:t>
            </a:r>
            <a:r>
              <a:rPr sz="2800" spc="-254" dirty="0">
                <a:solidFill>
                  <a:srgbClr val="1F487C"/>
                </a:solidFill>
                <a:latin typeface="Geneva"/>
                <a:cs typeface="Geneva"/>
              </a:rPr>
              <a:t>company </a:t>
            </a:r>
            <a:r>
              <a:rPr sz="2800" spc="-50" dirty="0">
                <a:solidFill>
                  <a:srgbClr val="1F487C"/>
                </a:solidFill>
                <a:latin typeface="Geneva"/>
                <a:cs typeface="Geneva"/>
              </a:rPr>
              <a:t>–</a:t>
            </a:r>
            <a:r>
              <a:rPr sz="2800" spc="-36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190" dirty="0">
                <a:solidFill>
                  <a:srgbClr val="1F487C"/>
                </a:solidFill>
                <a:latin typeface="Geneva"/>
                <a:cs typeface="Geneva"/>
              </a:rPr>
              <a:t>general</a:t>
            </a:r>
            <a:endParaRPr sz="2800">
              <a:latin typeface="Geneva"/>
              <a:cs typeface="Geneva"/>
            </a:endParaRPr>
          </a:p>
          <a:p>
            <a:pPr marL="2810510">
              <a:lnSpc>
                <a:spcPts val="3190"/>
              </a:lnSpc>
            </a:pP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contractor’s</a:t>
            </a:r>
            <a:r>
              <a:rPr sz="2800" spc="-29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135" dirty="0">
                <a:solidFill>
                  <a:srgbClr val="1F487C"/>
                </a:solidFill>
                <a:latin typeface="Geneva"/>
                <a:cs typeface="Geneva"/>
              </a:rPr>
              <a:t>liability</a:t>
            </a:r>
            <a:endParaRPr sz="2800">
              <a:latin typeface="Geneva"/>
              <a:cs typeface="Geneva"/>
            </a:endParaRPr>
          </a:p>
          <a:p>
            <a:pPr marL="2810510" marR="5080" lvl="1" indent="-711835">
              <a:lnSpc>
                <a:spcPts val="3020"/>
              </a:lnSpc>
              <a:spcBef>
                <a:spcPts val="600"/>
              </a:spcBef>
              <a:buChar char="•"/>
              <a:tabLst>
                <a:tab pos="2809875" algn="l"/>
                <a:tab pos="2810510" algn="l"/>
              </a:tabLst>
            </a:pPr>
            <a:r>
              <a:rPr sz="2800" spc="-280" dirty="0">
                <a:solidFill>
                  <a:srgbClr val="1F487C"/>
                </a:solidFill>
                <a:latin typeface="Geneva"/>
                <a:cs typeface="Geneva"/>
              </a:rPr>
              <a:t>Auto </a:t>
            </a:r>
            <a:r>
              <a:rPr sz="2800" spc="-150" dirty="0">
                <a:solidFill>
                  <a:srgbClr val="1F487C"/>
                </a:solidFill>
                <a:latin typeface="Geneva"/>
                <a:cs typeface="Geneva"/>
              </a:rPr>
              <a:t>repair </a:t>
            </a:r>
            <a:r>
              <a:rPr sz="2800" spc="-240" dirty="0">
                <a:solidFill>
                  <a:srgbClr val="1F487C"/>
                </a:solidFill>
                <a:latin typeface="Geneva"/>
                <a:cs typeface="Geneva"/>
              </a:rPr>
              <a:t>shop </a:t>
            </a:r>
            <a:r>
              <a:rPr sz="2800" spc="-50" dirty="0">
                <a:solidFill>
                  <a:srgbClr val="1F487C"/>
                </a:solidFill>
                <a:latin typeface="Geneva"/>
                <a:cs typeface="Geneva"/>
              </a:rPr>
              <a:t>–</a:t>
            </a:r>
            <a:r>
              <a:rPr sz="2800" spc="-57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29" dirty="0">
                <a:solidFill>
                  <a:srgbClr val="1F487C"/>
                </a:solidFill>
                <a:latin typeface="Geneva"/>
                <a:cs typeface="Geneva"/>
              </a:rPr>
              <a:t>business </a:t>
            </a:r>
            <a:r>
              <a:rPr sz="2800" spc="-190" dirty="0">
                <a:solidFill>
                  <a:srgbClr val="1F487C"/>
                </a:solidFill>
                <a:latin typeface="Geneva"/>
                <a:cs typeface="Geneva"/>
              </a:rPr>
              <a:t>general  </a:t>
            </a:r>
            <a:r>
              <a:rPr sz="2800" spc="-135" dirty="0">
                <a:solidFill>
                  <a:srgbClr val="1F487C"/>
                </a:solidFill>
                <a:latin typeface="Geneva"/>
                <a:cs typeface="Geneva"/>
              </a:rPr>
              <a:t>liability</a:t>
            </a:r>
            <a:endParaRPr sz="2800">
              <a:latin typeface="Geneva"/>
              <a:cs typeface="Geneva"/>
            </a:endParaRPr>
          </a:p>
          <a:p>
            <a:pPr marL="2353310" marR="681355" indent="-711835">
              <a:lnSpc>
                <a:spcPts val="3000"/>
              </a:lnSpc>
              <a:spcBef>
                <a:spcPts val="580"/>
              </a:spcBef>
              <a:buAutoNum type="arabicPeriod"/>
              <a:tabLst>
                <a:tab pos="2352675" algn="l"/>
                <a:tab pos="2353310" algn="l"/>
              </a:tabLst>
            </a:pPr>
            <a:r>
              <a:rPr sz="2800" spc="-240" dirty="0">
                <a:solidFill>
                  <a:srgbClr val="1F487C"/>
                </a:solidFill>
                <a:latin typeface="Geneva"/>
                <a:cs typeface="Geneva"/>
              </a:rPr>
              <a:t>Can </a:t>
            </a:r>
            <a:r>
              <a:rPr sz="2800" spc="-245" dirty="0">
                <a:solidFill>
                  <a:srgbClr val="1F487C"/>
                </a:solidFill>
                <a:latin typeface="Geneva"/>
                <a:cs typeface="Geneva"/>
              </a:rPr>
              <a:t>you </a:t>
            </a:r>
            <a:r>
              <a:rPr sz="2800" spc="-175" dirty="0">
                <a:solidFill>
                  <a:srgbClr val="1F487C"/>
                </a:solidFill>
                <a:latin typeface="Geneva"/>
                <a:cs typeface="Geneva"/>
              </a:rPr>
              <a:t>list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other </a:t>
            </a:r>
            <a:r>
              <a:rPr sz="2800" spc="-225" dirty="0">
                <a:solidFill>
                  <a:srgbClr val="1F487C"/>
                </a:solidFill>
                <a:latin typeface="Geneva"/>
                <a:cs typeface="Geneva"/>
              </a:rPr>
              <a:t>professions</a:t>
            </a:r>
            <a:r>
              <a:rPr sz="2800" spc="-61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50" dirty="0">
                <a:solidFill>
                  <a:srgbClr val="1F487C"/>
                </a:solidFill>
                <a:latin typeface="Geneva"/>
                <a:cs typeface="Geneva"/>
              </a:rPr>
              <a:t>that  </a:t>
            </a:r>
            <a:r>
              <a:rPr sz="2800" spc="-155" dirty="0">
                <a:solidFill>
                  <a:srgbClr val="1F487C"/>
                </a:solidFill>
                <a:latin typeface="Geneva"/>
                <a:cs typeface="Geneva"/>
              </a:rPr>
              <a:t>require</a:t>
            </a:r>
            <a:r>
              <a:rPr sz="2800" spc="-28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04" dirty="0">
                <a:solidFill>
                  <a:srgbClr val="1F487C"/>
                </a:solidFill>
                <a:latin typeface="Geneva"/>
                <a:cs typeface="Geneva"/>
              </a:rPr>
              <a:t>insurance?</a:t>
            </a:r>
            <a:endParaRPr sz="2800">
              <a:latin typeface="Geneva"/>
              <a:cs typeface="Genev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7038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Worker’s </a:t>
            </a:r>
            <a:r>
              <a:rPr spc="-120" dirty="0"/>
              <a:t>Compensation</a:t>
            </a:r>
            <a:r>
              <a:rPr spc="-340" dirty="0"/>
              <a:t> </a:t>
            </a:r>
            <a:r>
              <a:rPr spc="-70" dirty="0"/>
              <a:t>Insurance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84090"/>
            <a:ext cx="7277734" cy="343281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000" spc="-165" dirty="0">
                <a:solidFill>
                  <a:srgbClr val="122E5A"/>
                </a:solidFill>
                <a:latin typeface="Geneva"/>
                <a:cs typeface="Geneva"/>
              </a:rPr>
              <a:t>Protects </a:t>
            </a:r>
            <a:r>
              <a:rPr sz="3000" spc="-114" dirty="0">
                <a:solidFill>
                  <a:srgbClr val="122E5A"/>
                </a:solidFill>
                <a:latin typeface="Geneva"/>
                <a:cs typeface="Geneva"/>
              </a:rPr>
              <a:t>against </a:t>
            </a:r>
            <a:r>
              <a:rPr sz="3000" spc="-50" dirty="0">
                <a:solidFill>
                  <a:srgbClr val="122E5A"/>
                </a:solidFill>
                <a:latin typeface="Geneva"/>
                <a:cs typeface="Geneva"/>
              </a:rPr>
              <a:t>illnesses, </a:t>
            </a:r>
            <a:r>
              <a:rPr sz="3000" spc="-85" dirty="0">
                <a:solidFill>
                  <a:srgbClr val="122E5A"/>
                </a:solidFill>
                <a:latin typeface="Geneva"/>
                <a:cs typeface="Geneva"/>
              </a:rPr>
              <a:t>injuries </a:t>
            </a:r>
            <a:r>
              <a:rPr sz="3000" spc="-245" dirty="0">
                <a:solidFill>
                  <a:srgbClr val="122E5A"/>
                </a:solidFill>
                <a:latin typeface="Geneva"/>
                <a:cs typeface="Geneva"/>
              </a:rPr>
              <a:t>at</a:t>
            </a:r>
            <a:r>
              <a:rPr sz="3000" spc="-50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35" dirty="0">
                <a:solidFill>
                  <a:srgbClr val="122E5A"/>
                </a:solidFill>
                <a:latin typeface="Geneva"/>
                <a:cs typeface="Geneva"/>
              </a:rPr>
              <a:t>work.</a:t>
            </a:r>
            <a:endParaRPr sz="30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10"/>
              </a:spcBef>
              <a:buChar char="•"/>
              <a:tabLst>
                <a:tab pos="756920" algn="l"/>
              </a:tabLst>
            </a:pPr>
            <a:r>
              <a:rPr sz="2800" dirty="0">
                <a:solidFill>
                  <a:srgbClr val="001F5F"/>
                </a:solidFill>
                <a:latin typeface="Geneva"/>
                <a:cs typeface="Geneva"/>
              </a:rPr>
              <a:t>Pays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for </a:t>
            </a:r>
            <a:r>
              <a:rPr sz="2800" spc="-120" dirty="0">
                <a:solidFill>
                  <a:srgbClr val="001F5F"/>
                </a:solidFill>
                <a:latin typeface="Geneva"/>
                <a:cs typeface="Geneva"/>
              </a:rPr>
              <a:t>rehabilitation,</a:t>
            </a:r>
            <a:r>
              <a:rPr sz="2800" spc="-27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20" dirty="0">
                <a:solidFill>
                  <a:srgbClr val="001F5F"/>
                </a:solidFill>
                <a:latin typeface="Geneva"/>
                <a:cs typeface="Geneva"/>
              </a:rPr>
              <a:t>retraining</a:t>
            </a:r>
            <a:endParaRPr sz="2800">
              <a:latin typeface="Geneva"/>
              <a:cs typeface="Geneva"/>
            </a:endParaRPr>
          </a:p>
          <a:p>
            <a:pPr marL="756285" marR="5080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90" dirty="0">
                <a:solidFill>
                  <a:srgbClr val="001F5F"/>
                </a:solidFill>
                <a:latin typeface="Geneva"/>
                <a:cs typeface="Geneva"/>
              </a:rPr>
              <a:t>Addresses </a:t>
            </a:r>
            <a:r>
              <a:rPr sz="2800" spc="-145" dirty="0">
                <a:solidFill>
                  <a:srgbClr val="001F5F"/>
                </a:solidFill>
                <a:latin typeface="Geneva"/>
                <a:cs typeface="Geneva"/>
              </a:rPr>
              <a:t>payments </a:t>
            </a:r>
            <a:r>
              <a:rPr sz="2800" spc="-305" dirty="0">
                <a:solidFill>
                  <a:srgbClr val="001F5F"/>
                </a:solidFill>
                <a:latin typeface="Geneva"/>
                <a:cs typeface="Geneva"/>
              </a:rPr>
              <a:t>to </a:t>
            </a:r>
            <a:r>
              <a:rPr sz="2800" spc="-85" dirty="0">
                <a:solidFill>
                  <a:srgbClr val="001F5F"/>
                </a:solidFill>
                <a:latin typeface="Geneva"/>
                <a:cs typeface="Geneva"/>
              </a:rPr>
              <a:t>beneficiaries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  </a:t>
            </a:r>
            <a:r>
              <a:rPr sz="2800" spc="-80" dirty="0">
                <a:solidFill>
                  <a:srgbClr val="001F5F"/>
                </a:solidFill>
                <a:latin typeface="Geneva"/>
                <a:cs typeface="Geneva"/>
              </a:rPr>
              <a:t>medical </a:t>
            </a:r>
            <a:r>
              <a:rPr sz="2800" spc="-170" dirty="0">
                <a:solidFill>
                  <a:srgbClr val="001F5F"/>
                </a:solidFill>
                <a:latin typeface="Geneva"/>
                <a:cs typeface="Geneva"/>
              </a:rPr>
              <a:t>payout</a:t>
            </a:r>
            <a:r>
              <a:rPr sz="2800" spc="-21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30" dirty="0">
                <a:solidFill>
                  <a:srgbClr val="001F5F"/>
                </a:solidFill>
                <a:latin typeface="Geneva"/>
                <a:cs typeface="Geneva"/>
              </a:rPr>
              <a:t>limits</a:t>
            </a:r>
            <a:endParaRPr sz="2800">
              <a:latin typeface="Geneva"/>
              <a:cs typeface="Geneva"/>
            </a:endParaRPr>
          </a:p>
          <a:p>
            <a:pPr marL="756285" marR="2574290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40" dirty="0">
                <a:solidFill>
                  <a:srgbClr val="001F5F"/>
                </a:solidFill>
                <a:latin typeface="Geneva"/>
                <a:cs typeface="Geneva"/>
              </a:rPr>
              <a:t>Required </a:t>
            </a:r>
            <a:r>
              <a:rPr sz="2800" spc="-180" dirty="0">
                <a:solidFill>
                  <a:srgbClr val="001F5F"/>
                </a:solidFill>
                <a:latin typeface="Geneva"/>
                <a:cs typeface="Geneva"/>
              </a:rPr>
              <a:t>by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most</a:t>
            </a:r>
            <a:r>
              <a:rPr sz="2800" spc="-26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60" dirty="0">
                <a:solidFill>
                  <a:srgbClr val="001F5F"/>
                </a:solidFill>
                <a:latin typeface="Geneva"/>
                <a:cs typeface="Geneva"/>
              </a:rPr>
              <a:t>states,  </a:t>
            </a:r>
            <a:r>
              <a:rPr sz="2800" spc="-100" dirty="0">
                <a:solidFill>
                  <a:srgbClr val="001F5F"/>
                </a:solidFill>
                <a:latin typeface="Geneva"/>
                <a:cs typeface="Geneva"/>
              </a:rPr>
              <a:t>check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state</a:t>
            </a:r>
            <a:r>
              <a:rPr sz="2800" spc="-229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laws</a:t>
            </a:r>
            <a:endParaRPr sz="28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605"/>
              </a:spcBef>
              <a:buChar char="•"/>
              <a:tabLst>
                <a:tab pos="756920" algn="l"/>
              </a:tabLst>
            </a:pPr>
            <a:r>
              <a:rPr sz="2800" spc="-95" dirty="0">
                <a:solidFill>
                  <a:srgbClr val="001F5F"/>
                </a:solidFill>
                <a:latin typeface="Geneva"/>
                <a:cs typeface="Geneva"/>
              </a:rPr>
              <a:t>Private </a:t>
            </a:r>
            <a:r>
              <a:rPr sz="2800" spc="-150" dirty="0">
                <a:solidFill>
                  <a:srgbClr val="001F5F"/>
                </a:solidFill>
                <a:latin typeface="Geneva"/>
                <a:cs typeface="Geneva"/>
              </a:rPr>
              <a:t>or </a:t>
            </a:r>
            <a:r>
              <a:rPr sz="2800" spc="-200" dirty="0">
                <a:solidFill>
                  <a:srgbClr val="001F5F"/>
                </a:solidFill>
                <a:latin typeface="Geneva"/>
                <a:cs typeface="Geneva"/>
              </a:rPr>
              <a:t>state</a:t>
            </a:r>
            <a:r>
              <a:rPr sz="2800" spc="-23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14" dirty="0">
                <a:solidFill>
                  <a:srgbClr val="001F5F"/>
                </a:solidFill>
                <a:latin typeface="Geneva"/>
                <a:cs typeface="Geneva"/>
              </a:rPr>
              <a:t>administered</a:t>
            </a:r>
            <a:endParaRPr sz="2800">
              <a:latin typeface="Geneva"/>
              <a:cs typeface="Gene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90844" y="3543300"/>
            <a:ext cx="3089148" cy="2558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25896" y="3578352"/>
            <a:ext cx="2968752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1323" y="3573779"/>
            <a:ext cx="2978150" cy="2447925"/>
          </a:xfrm>
          <a:custGeom>
            <a:avLst/>
            <a:gdLst/>
            <a:ahLst/>
            <a:cxnLst/>
            <a:rect l="l" t="t" r="r" b="b"/>
            <a:pathLst>
              <a:path w="2978150" h="2447925">
                <a:moveTo>
                  <a:pt x="0" y="2447544"/>
                </a:moveTo>
                <a:lnTo>
                  <a:pt x="2977896" y="2447544"/>
                </a:lnTo>
                <a:lnTo>
                  <a:pt x="2977896" y="0"/>
                </a:lnTo>
                <a:lnTo>
                  <a:pt x="0" y="0"/>
                </a:lnTo>
                <a:lnTo>
                  <a:pt x="0" y="2447544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INSURANCE</a:t>
            </a:r>
            <a:r>
              <a:rPr spc="160" dirty="0"/>
              <a:t> </a:t>
            </a:r>
            <a:r>
              <a:rPr spc="-35" dirty="0">
                <a:solidFill>
                  <a:srgbClr val="122E5A"/>
                </a:solidFill>
              </a:rPr>
              <a:t>‹#›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1330</Words>
  <Application>Microsoft Macintosh PowerPoint</Application>
  <PresentationFormat>On-screen Show (4:3)</PresentationFormat>
  <Paragraphs>223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Geneva</vt:lpstr>
      <vt:lpstr>Helvetica</vt:lpstr>
      <vt:lpstr>Helvetica Neue Condensed</vt:lpstr>
      <vt:lpstr>Palatino</vt:lpstr>
      <vt:lpstr>Times</vt:lpstr>
      <vt:lpstr>Office Theme</vt:lpstr>
      <vt:lpstr>Insurance</vt:lpstr>
      <vt:lpstr>Welcome</vt:lpstr>
      <vt:lpstr>Objectives</vt:lpstr>
      <vt:lpstr>PowerPoint Presentation</vt:lpstr>
      <vt:lpstr>Insurance for a Small Business</vt:lpstr>
      <vt:lpstr>Insurance Your Business May Require</vt:lpstr>
      <vt:lpstr>Other Liability Insurance</vt:lpstr>
      <vt:lpstr>PowerPoint Presentation</vt:lpstr>
      <vt:lpstr>Worker’s Compensation Insurance</vt:lpstr>
      <vt:lpstr>Unemployment Insurance</vt:lpstr>
      <vt:lpstr>Other Types of Insurance to Consider</vt:lpstr>
      <vt:lpstr>Other Types of Insurance to Consider</vt:lpstr>
      <vt:lpstr>PowerPoint Presentation</vt:lpstr>
      <vt:lpstr>Lender or Investor-Required Insurance  When financing, a lender or investor may require  you show insurance protecting:</vt:lpstr>
      <vt:lpstr>Activity 3: “Key Person” Policy</vt:lpstr>
      <vt:lpstr>Activity 3: “Key Person” Policy</vt:lpstr>
      <vt:lpstr>Surety Bonds</vt:lpstr>
      <vt:lpstr>Reasons for Insurance</vt:lpstr>
      <vt:lpstr>Reasons for Insurance</vt:lpstr>
      <vt:lpstr>Location-Related Considerations</vt:lpstr>
      <vt:lpstr>Location-Related Considerations</vt:lpstr>
      <vt:lpstr>Selecting a Policy</vt:lpstr>
      <vt:lpstr>Selecting a Company and an Agent  Compare quotes, coverage, deductibles and  other details</vt:lpstr>
      <vt:lpstr>What to Do After the Purchase</vt:lpstr>
      <vt:lpstr>What to Do After the Purchase</vt:lpstr>
      <vt:lpstr>Assuming Risk is Part of Doing Business</vt:lpstr>
      <vt:lpstr>Key Points to Remember</vt:lpstr>
      <vt:lpstr>Key Points to Remember</vt:lpstr>
      <vt:lpstr>Key Points to Remember</vt:lpstr>
      <vt:lpstr>Summary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</dc:creator>
  <cp:lastModifiedBy>Microsoft Office User</cp:lastModifiedBy>
  <cp:revision>4</cp:revision>
  <dcterms:created xsi:type="dcterms:W3CDTF">2018-12-31T21:35:46Z</dcterms:created>
  <dcterms:modified xsi:type="dcterms:W3CDTF">2019-01-10T14:51:29Z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2018-12-31T00:00:00Z</vt:filetime>
  </property>
</Properties>
</file>